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Default Extension="bin" ContentType="application/vnd.openxmlformats-officedocument.oleObject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emf" ContentType="image/x-emf"/>
  <Default Extension="jpeg" ContentType="image/jpeg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0.xml" ContentType="application/vnd.openxmlformats-officedocument.presentationml.slideLayout+xml"/>
  <Default Extension="vml" ContentType="application/vnd.openxmlformats-officedocument.vmlDrawing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9" r:id="rId2"/>
    <p:sldId id="267" r:id="rId3"/>
    <p:sldId id="265" r:id="rId4"/>
    <p:sldId id="268" r:id="rId5"/>
    <p:sldId id="282" r:id="rId6"/>
    <p:sldId id="269" r:id="rId7"/>
    <p:sldId id="270" r:id="rId8"/>
    <p:sldId id="284" r:id="rId9"/>
    <p:sldId id="271" r:id="rId10"/>
    <p:sldId id="272" r:id="rId11"/>
    <p:sldId id="280" r:id="rId12"/>
    <p:sldId id="281" r:id="rId13"/>
    <p:sldId id="273" r:id="rId14"/>
    <p:sldId id="274" r:id="rId15"/>
    <p:sldId id="275" r:id="rId16"/>
    <p:sldId id="276" r:id="rId17"/>
    <p:sldId id="277" r:id="rId18"/>
    <p:sldId id="285" r:id="rId19"/>
    <p:sldId id="278" r:id="rId20"/>
    <p:sldId id="279" r:id="rId21"/>
  </p:sldIdLst>
  <p:sldSz cx="9144000" cy="6858000" type="screen4x3"/>
  <p:notesSz cx="6451600" cy="93218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F407A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75DCB02-9BB8-47FD-8907-85C794F793BA}" styleName="Designformatvorlage 1 - Akz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15620"/>
    <p:restoredTop sz="93369" autoAdjust="0"/>
  </p:normalViewPr>
  <p:slideViewPr>
    <p:cSldViewPr snapToGrid="0" snapToObjects="1">
      <p:cViewPr varScale="1">
        <p:scale>
          <a:sx n="68" d="100"/>
          <a:sy n="68" d="100"/>
        </p:scale>
        <p:origin x="-1212" y="-96"/>
      </p:cViewPr>
      <p:guideLst>
        <p:guide orient="horz" pos="391"/>
        <p:guide orient="horz" pos="1275"/>
        <p:guide orient="horz" pos="3929"/>
        <p:guide orient="horz" pos="2160"/>
        <p:guide orient="horz" pos="3045"/>
        <p:guide orient="horz" pos="4269"/>
        <p:guide orient="horz" pos="3974"/>
        <p:guide pos="204"/>
        <p:guide pos="5556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.wmf"/><Relationship Id="rId2" Type="http://schemas.openxmlformats.org/officeDocument/2006/relationships/image" Target="../media/image9.wmf"/><Relationship Id="rId1" Type="http://schemas.openxmlformats.org/officeDocument/2006/relationships/image" Target="../media/image8.wmf"/><Relationship Id="rId4" Type="http://schemas.openxmlformats.org/officeDocument/2006/relationships/image" Target="../media/image1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1" y="2"/>
            <a:ext cx="2795693" cy="466090"/>
          </a:xfrm>
          <a:prstGeom prst="rect">
            <a:avLst/>
          </a:prstGeom>
        </p:spPr>
        <p:txBody>
          <a:bodyPr vert="horz" lIns="90116" tIns="45058" rIns="90116" bIns="45058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654415" y="2"/>
            <a:ext cx="2795693" cy="466090"/>
          </a:xfrm>
          <a:prstGeom prst="rect">
            <a:avLst/>
          </a:prstGeom>
        </p:spPr>
        <p:txBody>
          <a:bodyPr vert="horz" lIns="90116" tIns="45058" rIns="90116" bIns="45058" rtlCol="0"/>
          <a:lstStyle>
            <a:lvl1pPr algn="r">
              <a:defRPr sz="1200"/>
            </a:lvl1pPr>
          </a:lstStyle>
          <a:p>
            <a:fld id="{BCDB334D-D17F-49C4-91DD-37BB7E818209}" type="datetimeFigureOut">
              <a:rPr lang="de-CH" smtClean="0"/>
              <a:pPr/>
              <a:t>25.05.2014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896938" y="700088"/>
            <a:ext cx="4657725" cy="34940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116" tIns="45058" rIns="90116" bIns="45058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45161" y="4427856"/>
            <a:ext cx="5161280" cy="4194810"/>
          </a:xfrm>
          <a:prstGeom prst="rect">
            <a:avLst/>
          </a:prstGeom>
        </p:spPr>
        <p:txBody>
          <a:bodyPr vert="horz" lIns="90116" tIns="45058" rIns="90116" bIns="45058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1" y="8854094"/>
            <a:ext cx="2795693" cy="466090"/>
          </a:xfrm>
          <a:prstGeom prst="rect">
            <a:avLst/>
          </a:prstGeom>
        </p:spPr>
        <p:txBody>
          <a:bodyPr vert="horz" lIns="90116" tIns="45058" rIns="90116" bIns="45058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654415" y="8854094"/>
            <a:ext cx="2795693" cy="466090"/>
          </a:xfrm>
          <a:prstGeom prst="rect">
            <a:avLst/>
          </a:prstGeom>
        </p:spPr>
        <p:txBody>
          <a:bodyPr vert="horz" lIns="90116" tIns="45058" rIns="90116" bIns="45058" rtlCol="0" anchor="b"/>
          <a:lstStyle>
            <a:lvl1pPr algn="r">
              <a:defRPr sz="1200"/>
            </a:lvl1pPr>
          </a:lstStyle>
          <a:p>
            <a:fld id="{A51C0C35-A9A2-4EFD-9BAF-1E52E29E03D1}" type="slidenum">
              <a:rPr lang="de-CH" smtClean="0"/>
              <a:pPr/>
              <a:t>‹Nr.›</a:t>
            </a:fld>
            <a:endParaRPr lang="de-CH"/>
          </a:p>
        </p:txBody>
      </p:sp>
    </p:spTree>
    <p:extLst>
      <p:ext uri="{BB962C8B-B14F-4D97-AF65-F5344CB8AC3E}">
        <p14:creationId xmlns="" xmlns:p14="http://schemas.microsoft.com/office/powerpoint/2010/main" val="2773599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4563876"/>
            <a:ext cx="8496300" cy="1673412"/>
          </a:xfrm>
          <a:solidFill>
            <a:schemeClr val="accent4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x-none" smtClean="0"/>
              <a:t>Click to edit Master subtitle style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 smtClean="0"/>
              <a:t>28.05.2014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Matthias Krebs, Simon Laube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‹Nr.›</a:t>
            </a:fld>
            <a:endParaRPr lang="de-DE"/>
          </a:p>
        </p:txBody>
      </p:sp>
      <p:pic>
        <p:nvPicPr>
          <p:cNvPr id="7" name="Grafik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1528" t="19025" r="112" b="21320"/>
          <a:stretch/>
        </p:blipFill>
        <p:spPr>
          <a:xfrm>
            <a:off x="323850" y="620713"/>
            <a:ext cx="8496300" cy="2808287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3429000"/>
            <a:ext cx="8496300" cy="1152128"/>
          </a:xfrm>
          <a:solidFill>
            <a:schemeClr val="accent4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x-none" smtClean="0"/>
              <a:t>Click to edit Master title style</a:t>
            </a:r>
            <a:endParaRPr lang="de-DE" dirty="0"/>
          </a:p>
        </p:txBody>
      </p:sp>
    </p:spTree>
    <p:extLst>
      <p:ext uri="{BB962C8B-B14F-4D97-AF65-F5344CB8AC3E}">
        <p14:creationId xmlns="" xmlns:p14="http://schemas.microsoft.com/office/powerpoint/2010/main" val="82600996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apitelauftakt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23850" y="612000"/>
            <a:ext cx="8496300" cy="5616575"/>
          </a:xfrm>
          <a:solidFill>
            <a:schemeClr val="tx1"/>
          </a:solidFill>
        </p:spPr>
        <p:txBody>
          <a:bodyPr lIns="144000" tIns="450000" bIns="0" anchor="t" anchorCtr="0"/>
          <a:lstStyle>
            <a:lvl1pPr>
              <a:lnSpc>
                <a:spcPct val="113000"/>
              </a:lnSpc>
              <a:defRPr sz="3200" baseline="0"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Titel und Hintergrundfarbe bearbeiten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Matthias Krebs, Simon Laube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6" name="Datumsplatzhalter 3"/>
          <p:cNvSpPr>
            <a:spLocks noGrp="1"/>
          </p:cNvSpPr>
          <p:nvPr>
            <p:ph type="dt" sz="half" idx="10"/>
          </p:nvPr>
        </p:nvSpPr>
        <p:spPr>
          <a:xfrm>
            <a:off x="7937624" y="6308726"/>
            <a:ext cx="612068" cy="468312"/>
          </a:xfrm>
        </p:spPr>
        <p:txBody>
          <a:bodyPr/>
          <a:lstStyle>
            <a:lvl1pPr>
              <a:defRPr/>
            </a:lvl1pPr>
          </a:lstStyle>
          <a:p>
            <a:r>
              <a:rPr lang="de-DE" dirty="0" smtClean="0"/>
              <a:t>28.05.2014</a:t>
            </a:r>
            <a:endParaRPr lang="de-DE" dirty="0"/>
          </a:p>
        </p:txBody>
      </p:sp>
    </p:spTree>
    <p:extLst>
      <p:ext uri="{BB962C8B-B14F-4D97-AF65-F5344CB8AC3E}">
        <p14:creationId xmlns="" xmlns:p14="http://schemas.microsoft.com/office/powerpoint/2010/main" val="748044121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4823305"/>
            <a:ext cx="8496300" cy="1013969"/>
          </a:xfrm>
          <a:solidFill>
            <a:schemeClr val="accent4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x-none" smtClean="0"/>
              <a:t>Click to edit Master title style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5809753"/>
            <a:ext cx="8496300" cy="427535"/>
          </a:xfrm>
          <a:solidFill>
            <a:schemeClr val="accent4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x-none" smtClean="0"/>
              <a:t>Click to edit Master subtitle style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Matthias Krebs, Simon Laube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323850" y="620713"/>
            <a:ext cx="849630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x-none" smtClean="0"/>
              <a:t>Drag picture to placeholder or click icon to add</a:t>
            </a:r>
            <a:endParaRPr lang="de-CH" dirty="0"/>
          </a:p>
        </p:txBody>
      </p:sp>
      <p:sp>
        <p:nvSpPr>
          <p:cNvPr id="8" name="Datumsplatzhalter 3"/>
          <p:cNvSpPr>
            <a:spLocks noGrp="1"/>
          </p:cNvSpPr>
          <p:nvPr>
            <p:ph type="dt" sz="half" idx="10"/>
          </p:nvPr>
        </p:nvSpPr>
        <p:spPr>
          <a:xfrm>
            <a:off x="7937624" y="6308726"/>
            <a:ext cx="612068" cy="468312"/>
          </a:xfrm>
        </p:spPr>
        <p:txBody>
          <a:bodyPr/>
          <a:lstStyle>
            <a:lvl1pPr>
              <a:defRPr/>
            </a:lvl1pPr>
          </a:lstStyle>
          <a:p>
            <a:r>
              <a:rPr lang="de-DE" dirty="0" smtClean="0"/>
              <a:t>28.05.2014</a:t>
            </a:r>
            <a:endParaRPr lang="de-DE" dirty="0"/>
          </a:p>
        </p:txBody>
      </p:sp>
    </p:spTree>
    <p:extLst>
      <p:ext uri="{BB962C8B-B14F-4D97-AF65-F5344CB8AC3E}">
        <p14:creationId xmlns="" xmlns:p14="http://schemas.microsoft.com/office/powerpoint/2010/main" val="82600996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4823305"/>
            <a:ext cx="849630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x-none" smtClean="0"/>
              <a:t>Click to edit Master title style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5809753"/>
            <a:ext cx="849630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x-none" smtClean="0"/>
              <a:t>Click to edit Master subtitle style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Matthias Krebs, Simon Laube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323850" y="620713"/>
            <a:ext cx="849630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x-none" smtClean="0"/>
              <a:t>Drag picture to placeholder or click icon to add</a:t>
            </a:r>
            <a:endParaRPr lang="de-CH" dirty="0"/>
          </a:p>
        </p:txBody>
      </p:sp>
      <p:sp>
        <p:nvSpPr>
          <p:cNvPr id="8" name="Datumsplatzhalter 3"/>
          <p:cNvSpPr>
            <a:spLocks noGrp="1"/>
          </p:cNvSpPr>
          <p:nvPr>
            <p:ph type="dt" sz="half" idx="10"/>
          </p:nvPr>
        </p:nvSpPr>
        <p:spPr>
          <a:xfrm>
            <a:off x="7937624" y="6308726"/>
            <a:ext cx="612068" cy="468312"/>
          </a:xfrm>
        </p:spPr>
        <p:txBody>
          <a:bodyPr/>
          <a:lstStyle>
            <a:lvl1pPr>
              <a:defRPr/>
            </a:lvl1pPr>
          </a:lstStyle>
          <a:p>
            <a:r>
              <a:rPr lang="de-DE" dirty="0" smtClean="0"/>
              <a:t>28.05.2014</a:t>
            </a:r>
            <a:endParaRPr lang="de-DE" dirty="0"/>
          </a:p>
        </p:txBody>
      </p:sp>
    </p:spTree>
    <p:extLst>
      <p:ext uri="{BB962C8B-B14F-4D97-AF65-F5344CB8AC3E}">
        <p14:creationId xmlns="" xmlns:p14="http://schemas.microsoft.com/office/powerpoint/2010/main" val="149029171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620714"/>
            <a:ext cx="8496298" cy="465726"/>
          </a:xfrm>
          <a:solidFill>
            <a:schemeClr val="bg1"/>
          </a:solidFill>
          <a:ln>
            <a:noFill/>
          </a:ln>
        </p:spPr>
        <p:txBody>
          <a:bodyPr lIns="144000" tIns="108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x-none" smtClean="0"/>
              <a:t>Click to edit Master subtitle style</a:t>
            </a:r>
            <a:endParaRPr lang="de-DE" dirty="0"/>
          </a:p>
        </p:txBody>
      </p:sp>
      <p:grpSp>
        <p:nvGrpSpPr>
          <p:cNvPr id="6" name="Gruppieren 5"/>
          <p:cNvGrpSpPr/>
          <p:nvPr userDrawn="1"/>
        </p:nvGrpSpPr>
        <p:grpSpPr>
          <a:xfrm>
            <a:off x="142875" y="152400"/>
            <a:ext cx="8858250" cy="612775"/>
            <a:chOff x="142875" y="152400"/>
            <a:chExt cx="8858250" cy="612775"/>
          </a:xfrm>
          <a:solidFill>
            <a:schemeClr val="accent4"/>
          </a:solidFill>
        </p:grpSpPr>
        <p:sp>
          <p:nvSpPr>
            <p:cNvPr id="7" name="Rechteck 6"/>
            <p:cNvSpPr/>
            <p:nvPr userDrawn="1"/>
          </p:nvSpPr>
          <p:spPr>
            <a:xfrm>
              <a:off x="142875" y="152400"/>
              <a:ext cx="8858250" cy="4683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9" name="Rechteck 8"/>
            <p:cNvSpPr/>
            <p:nvPr userDrawn="1"/>
          </p:nvSpPr>
          <p:spPr>
            <a:xfrm>
              <a:off x="142875" y="597694"/>
              <a:ext cx="180975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1" name="Rechteck 10"/>
            <p:cNvSpPr/>
            <p:nvPr userDrawn="1"/>
          </p:nvSpPr>
          <p:spPr>
            <a:xfrm>
              <a:off x="8820150" y="597693"/>
              <a:ext cx="180975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pic>
          <p:nvPicPr>
            <p:cNvPr id="12" name="Bild 18" descr="g_eth_logo_kurz_neg_Schutzraum.eps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000" y="306000"/>
              <a:ext cx="971061" cy="158400"/>
            </a:xfrm>
            <a:prstGeom prst="rect">
              <a:avLst/>
            </a:prstGeom>
            <a:grpFill/>
          </p:spPr>
        </p:pic>
      </p:grp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1063254"/>
            <a:ext cx="8496299" cy="960809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x-none" smtClean="0"/>
              <a:t>Click to edit Master title style</a:t>
            </a:r>
            <a:endParaRPr lang="de-DE" dirty="0"/>
          </a:p>
        </p:txBody>
      </p:sp>
    </p:spTree>
    <p:extLst>
      <p:ext uri="{BB962C8B-B14F-4D97-AF65-F5344CB8AC3E}">
        <p14:creationId xmlns="" xmlns:p14="http://schemas.microsoft.com/office/powerpoint/2010/main" val="198072313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23850" y="2024064"/>
            <a:ext cx="8496300" cy="4210046"/>
          </a:xfrm>
        </p:spPr>
        <p:txBody>
          <a:bodyPr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Matthias Krebs, Simon Laube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x-none" smtClean="0"/>
              <a:t>Click to edit Master title style</a:t>
            </a:r>
            <a:endParaRPr lang="de-CH"/>
          </a:p>
        </p:txBody>
      </p:sp>
      <p:sp>
        <p:nvSpPr>
          <p:cNvPr id="8" name="Datumsplatzhalter 3"/>
          <p:cNvSpPr>
            <a:spLocks noGrp="1"/>
          </p:cNvSpPr>
          <p:nvPr>
            <p:ph type="dt" sz="half" idx="10"/>
          </p:nvPr>
        </p:nvSpPr>
        <p:spPr>
          <a:xfrm>
            <a:off x="7937624" y="6308726"/>
            <a:ext cx="612068" cy="468312"/>
          </a:xfrm>
        </p:spPr>
        <p:txBody>
          <a:bodyPr/>
          <a:lstStyle>
            <a:lvl1pPr>
              <a:defRPr/>
            </a:lvl1pPr>
          </a:lstStyle>
          <a:p>
            <a:r>
              <a:rPr lang="de-DE" dirty="0" smtClean="0"/>
              <a:t>28.05.2014</a:t>
            </a:r>
            <a:endParaRPr lang="de-DE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0" y="2024063"/>
            <a:ext cx="4104000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4716016" y="2024063"/>
            <a:ext cx="410413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Matthias Krebs, Simon Laube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x-none" smtClean="0"/>
              <a:t>Click to edit Master title style</a:t>
            </a:r>
            <a:endParaRPr lang="de-CH"/>
          </a:p>
        </p:txBody>
      </p:sp>
      <p:sp>
        <p:nvSpPr>
          <p:cNvPr id="9" name="Datumsplatzhalter 3"/>
          <p:cNvSpPr>
            <a:spLocks noGrp="1"/>
          </p:cNvSpPr>
          <p:nvPr>
            <p:ph type="dt" sz="half" idx="10"/>
          </p:nvPr>
        </p:nvSpPr>
        <p:spPr>
          <a:xfrm>
            <a:off x="7937624" y="6308726"/>
            <a:ext cx="612068" cy="468312"/>
          </a:xfrm>
        </p:spPr>
        <p:txBody>
          <a:bodyPr/>
          <a:lstStyle>
            <a:lvl1pPr>
              <a:defRPr/>
            </a:lvl1pPr>
          </a:lstStyle>
          <a:p>
            <a:r>
              <a:rPr lang="de-DE" dirty="0" smtClean="0"/>
              <a:t>28.05.2014</a:t>
            </a:r>
            <a:endParaRPr lang="de-DE" dirty="0"/>
          </a:p>
        </p:txBody>
      </p:sp>
    </p:spTree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Matthias Krebs, Simon Laube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de-CH"/>
          </a:p>
        </p:txBody>
      </p:sp>
      <p:sp>
        <p:nvSpPr>
          <p:cNvPr id="6" name="Datumsplatzhalter 3"/>
          <p:cNvSpPr>
            <a:spLocks noGrp="1"/>
          </p:cNvSpPr>
          <p:nvPr>
            <p:ph type="dt" sz="half" idx="10"/>
          </p:nvPr>
        </p:nvSpPr>
        <p:spPr>
          <a:xfrm>
            <a:off x="7937624" y="6308726"/>
            <a:ext cx="612068" cy="468312"/>
          </a:xfrm>
        </p:spPr>
        <p:txBody>
          <a:bodyPr/>
          <a:lstStyle>
            <a:lvl1pPr>
              <a:defRPr/>
            </a:lvl1pPr>
          </a:lstStyle>
          <a:p>
            <a:r>
              <a:rPr lang="de-DE" dirty="0" smtClean="0"/>
              <a:t>28.05.2014</a:t>
            </a:r>
            <a:endParaRPr lang="de-DE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Matthias Krebs, Simon Laube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323850" y="620713"/>
            <a:ext cx="849630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x-none" smtClean="0"/>
              <a:t>Drag picture to placeholder or click icon to add</a:t>
            </a:r>
            <a:endParaRPr lang="de-CH" dirty="0"/>
          </a:p>
        </p:txBody>
      </p:sp>
      <p:sp>
        <p:nvSpPr>
          <p:cNvPr id="7" name="Datumsplatzhalter 3"/>
          <p:cNvSpPr>
            <a:spLocks noGrp="1"/>
          </p:cNvSpPr>
          <p:nvPr>
            <p:ph type="dt" sz="half" idx="10"/>
          </p:nvPr>
        </p:nvSpPr>
        <p:spPr>
          <a:xfrm>
            <a:off x="7937624" y="6308726"/>
            <a:ext cx="612068" cy="468312"/>
          </a:xfrm>
        </p:spPr>
        <p:txBody>
          <a:bodyPr/>
          <a:lstStyle>
            <a:lvl1pPr>
              <a:defRPr/>
            </a:lvl1pPr>
          </a:lstStyle>
          <a:p>
            <a:r>
              <a:rPr lang="de-DE" dirty="0" smtClean="0"/>
              <a:t>28.05.2014</a:t>
            </a:r>
            <a:endParaRPr lang="de-DE" dirty="0"/>
          </a:p>
        </p:txBody>
      </p:sp>
    </p:spTree>
    <p:extLst>
      <p:ext uri="{BB962C8B-B14F-4D97-AF65-F5344CB8AC3E}">
        <p14:creationId xmlns="" xmlns:p14="http://schemas.microsoft.com/office/powerpoint/2010/main" val="135389624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auftakt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Matthias Krebs, Simon Laube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8" name="Inhaltsplatzhalter 7"/>
          <p:cNvSpPr>
            <a:spLocks noGrp="1"/>
          </p:cNvSpPr>
          <p:nvPr>
            <p:ph sz="quarter" idx="13" hasCustomPrompt="1"/>
          </p:nvPr>
        </p:nvSpPr>
        <p:spPr>
          <a:xfrm>
            <a:off x="323850" y="1565138"/>
            <a:ext cx="8496300" cy="4672150"/>
          </a:xfrm>
          <a:solidFill>
            <a:schemeClr val="tx1"/>
          </a:solidFill>
        </p:spPr>
        <p:txBody>
          <a:bodyPr lIns="144000" tIns="450000"/>
          <a:lstStyle>
            <a:lvl1pPr marL="0" indent="0">
              <a:lnSpc>
                <a:spcPct val="114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 smtClean="0"/>
              <a:t>Inhalt und Hintergrundfarbe bearbeiten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23850" y="612000"/>
            <a:ext cx="8496300" cy="972000"/>
          </a:xfrm>
          <a:solidFill>
            <a:schemeClr val="tx1"/>
          </a:solidFill>
        </p:spPr>
        <p:txBody>
          <a:bodyPr lIns="140400"/>
          <a:lstStyle>
            <a:lvl1pPr>
              <a:lnSpc>
                <a:spcPct val="100000"/>
              </a:lnSpc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Titel und Hintergrundfarbe bearbeiten</a:t>
            </a:r>
            <a:endParaRPr lang="de-DE" dirty="0"/>
          </a:p>
        </p:txBody>
      </p:sp>
      <p:sp>
        <p:nvSpPr>
          <p:cNvPr id="7" name="Datumsplatzhalter 3"/>
          <p:cNvSpPr>
            <a:spLocks noGrp="1"/>
          </p:cNvSpPr>
          <p:nvPr>
            <p:ph type="dt" sz="half" idx="10"/>
          </p:nvPr>
        </p:nvSpPr>
        <p:spPr>
          <a:xfrm>
            <a:off x="7937624" y="6308726"/>
            <a:ext cx="612068" cy="468312"/>
          </a:xfrm>
        </p:spPr>
        <p:txBody>
          <a:bodyPr/>
          <a:lstStyle>
            <a:lvl1pPr>
              <a:defRPr/>
            </a:lvl1pPr>
          </a:lstStyle>
          <a:p>
            <a:r>
              <a:rPr lang="de-DE" dirty="0" smtClean="0"/>
              <a:t>28.05.2014</a:t>
            </a:r>
            <a:endParaRPr lang="de-DE" dirty="0"/>
          </a:p>
        </p:txBody>
      </p:sp>
    </p:spTree>
    <p:extLst>
      <p:ext uri="{BB962C8B-B14F-4D97-AF65-F5344CB8AC3E}">
        <p14:creationId xmlns="" xmlns:p14="http://schemas.microsoft.com/office/powerpoint/2010/main" val="326296274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pieren 10"/>
          <p:cNvGrpSpPr/>
          <p:nvPr/>
        </p:nvGrpSpPr>
        <p:grpSpPr>
          <a:xfrm>
            <a:off x="142874" y="152400"/>
            <a:ext cx="8859601" cy="612775"/>
            <a:chOff x="142874" y="152400"/>
            <a:chExt cx="8859601" cy="612775"/>
          </a:xfrm>
          <a:solidFill>
            <a:schemeClr val="accent4"/>
          </a:solidFill>
        </p:grpSpPr>
        <p:sp>
          <p:nvSpPr>
            <p:cNvPr id="24" name="Rechteck 23"/>
            <p:cNvSpPr/>
            <p:nvPr userDrawn="1"/>
          </p:nvSpPr>
          <p:spPr>
            <a:xfrm>
              <a:off x="142875" y="152400"/>
              <a:ext cx="8859600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25" name="Rechteck 24"/>
            <p:cNvSpPr/>
            <p:nvPr userDrawn="1"/>
          </p:nvSpPr>
          <p:spPr>
            <a:xfrm>
              <a:off x="142874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26" name="Rechteck 25"/>
            <p:cNvSpPr/>
            <p:nvPr userDrawn="1"/>
          </p:nvSpPr>
          <p:spPr>
            <a:xfrm>
              <a:off x="8814997" y="597693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pic>
          <p:nvPicPr>
            <p:cNvPr id="27" name="Bild 18" descr="g_eth_logo_kurz_neg_Schutzraum.eps"/>
            <p:cNvPicPr>
              <a:picLocks noChangeAspect="1"/>
            </p:cNvPicPr>
            <p:nvPr userDrawn="1"/>
          </p:nvPicPr>
          <p:blipFill>
            <a:blip r:embed="rId12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000" y="306000"/>
              <a:ext cx="971061" cy="158400"/>
            </a:xfrm>
            <a:prstGeom prst="rect">
              <a:avLst/>
            </a:prstGeom>
            <a:grpFill/>
          </p:spPr>
        </p:pic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7937624" y="6308726"/>
            <a:ext cx="612068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 dirty="0" smtClean="0"/>
              <a:t>28.05.2014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572000" y="6308726"/>
            <a:ext cx="3208613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 dirty="0" smtClean="0"/>
              <a:t>Matthias Krebs, Simon Laube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26351" y="6308726"/>
            <a:ext cx="2667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8483938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16" name="Textfeld 15"/>
          <p:cNvSpPr txBox="1"/>
          <p:nvPr/>
        </p:nvSpPr>
        <p:spPr>
          <a:xfrm>
            <a:off x="8559849" y="6300190"/>
            <a:ext cx="105958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de-CH" sz="800" dirty="0" smtClean="0"/>
              <a:t>|</a:t>
            </a:r>
            <a:endParaRPr lang="de-CH" sz="800" dirty="0"/>
          </a:p>
        </p:txBody>
      </p:sp>
      <p:sp>
        <p:nvSpPr>
          <p:cNvPr id="18" name="Textfeld 17"/>
          <p:cNvSpPr txBox="1"/>
          <p:nvPr/>
        </p:nvSpPr>
        <p:spPr>
          <a:xfrm>
            <a:off x="7834508" y="6300189"/>
            <a:ext cx="105958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de-CH" sz="800" dirty="0" smtClean="0"/>
              <a:t>|</a:t>
            </a:r>
            <a:endParaRPr lang="de-CH" sz="800" dirty="0"/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323850" y="620714"/>
            <a:ext cx="849630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0400" tIns="0" rIns="144000" bIns="0" rtlCol="0" anchor="b" anchorCtr="0">
            <a:noAutofit/>
          </a:bodyPr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7" name="Textfeld 6"/>
          <p:cNvSpPr txBox="1"/>
          <p:nvPr/>
        </p:nvSpPr>
        <p:spPr>
          <a:xfrm>
            <a:off x="1188537" y="6308725"/>
            <a:ext cx="3383463" cy="459775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de-CH" sz="800" b="1" dirty="0" err="1" smtClean="0"/>
              <a:t>Autonomous</a:t>
            </a:r>
            <a:r>
              <a:rPr lang="de-CH" sz="800" b="1" baseline="0" dirty="0" smtClean="0"/>
              <a:t> Systems Lab</a:t>
            </a:r>
            <a:endParaRPr lang="de-CH" sz="800" dirty="0"/>
          </a:p>
        </p:txBody>
      </p:sp>
      <p:pic>
        <p:nvPicPr>
          <p:cNvPr id="8" name="Picture 7" descr="asl_logo.pdf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074" y="6351644"/>
            <a:ext cx="785197" cy="36056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7" r:id="rId3"/>
    <p:sldLayoutId id="2147483666" r:id="rId4"/>
    <p:sldLayoutId id="2147483650" r:id="rId5"/>
    <p:sldLayoutId id="2147483652" r:id="rId6"/>
    <p:sldLayoutId id="2147483655" r:id="rId7"/>
    <p:sldLayoutId id="2147483665" r:id="rId8"/>
    <p:sldLayoutId id="2147483664" r:id="rId9"/>
    <p:sldLayoutId id="2147483663" r:id="rId10"/>
  </p:sldLayoutIdLst>
  <p:transition>
    <p:fade/>
  </p:transition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4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4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4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4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4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Layout" Target="../slideLayouts/slideLayout5.xml"/><Relationship Id="rId1" Type="http://schemas.openxmlformats.org/officeDocument/2006/relationships/video" Target="file:///C:\Users\Matthias\Documents\GitHub\AU_estimator_doc\02_Presentation\0202_Final\Videos\auFeedback_rot_two_slow.mp4" TargetMode="Externa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Layout" Target="../slideLayouts/slideLayout5.xml"/><Relationship Id="rId1" Type="http://schemas.openxmlformats.org/officeDocument/2006/relationships/video" Target="file:///C:\Users\Matthias\Documents\GitHub\AU_estimator_doc\02_Presentation\0202_Final\Videos\input_video_overlay_HD.WMV" TargetMode="Externa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slideLayout" Target="../slideLayouts/slideLayout5.xml"/><Relationship Id="rId1" Type="http://schemas.openxmlformats.org/officeDocument/2006/relationships/video" Target="file:///C:\Users\Matthias\Documents\GitHub\AU_estimator_doc\02_Presentation\0202_Final\Videos\Leica.mp4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4.bin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7.png"/><Relationship Id="rId4" Type="http://schemas.openxmlformats.org/officeDocument/2006/relationships/oleObject" Target="../embeddings/oleObject2.bin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Untertitel 8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CH" dirty="0" smtClean="0"/>
              <a:t>Final </a:t>
            </a:r>
            <a:r>
              <a:rPr lang="de-CH" dirty="0" err="1" smtClean="0"/>
              <a:t>Presentation</a:t>
            </a:r>
            <a:r>
              <a:rPr lang="de-CH" dirty="0" smtClean="0"/>
              <a:t> (Semester Thesis)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Matthias Krebs, Simon Laube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</a:t>
            </a:fld>
            <a:endParaRPr lang="de-DE"/>
          </a:p>
        </p:txBody>
      </p:sp>
      <p:sp>
        <p:nvSpPr>
          <p:cNvPr id="8" name="Titel 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Estimation of Actuation Configuration for a Multi-Actuated Blimp</a:t>
            </a:r>
            <a:endParaRPr lang="de-CH" dirty="0"/>
          </a:p>
        </p:txBody>
      </p:sp>
      <p:sp>
        <p:nvSpPr>
          <p:cNvPr id="10" name="Untertitel 1"/>
          <p:cNvSpPr txBox="1">
            <a:spLocks/>
          </p:cNvSpPr>
          <p:nvPr/>
        </p:nvSpPr>
        <p:spPr>
          <a:xfrm>
            <a:off x="323850" y="5103626"/>
            <a:ext cx="8496300" cy="832940"/>
          </a:xfrm>
          <a:prstGeom prst="rect">
            <a:avLst/>
          </a:prstGeom>
          <a:noFill/>
          <a:ln>
            <a:noFill/>
          </a:ln>
        </p:spPr>
        <p:txBody>
          <a:bodyPr vert="horz" lIns="144000" tIns="108000" rIns="144000" bIns="0" rtlCol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de-CH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Students</a:t>
            </a:r>
            <a:r>
              <a:rPr kumimoji="0" lang="de-CH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:	Matthias</a:t>
            </a:r>
            <a:r>
              <a:rPr kumimoji="0" lang="de-CH" sz="1800" b="0" i="0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Krebs		</a:t>
            </a:r>
            <a:r>
              <a:rPr kumimoji="0" lang="de-CH" sz="1800" b="0" i="0" u="none" strike="noStrike" kern="1200" cap="none" spc="0" normalizeH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Advisors</a:t>
            </a:r>
            <a:r>
              <a:rPr kumimoji="0" lang="de-CH" sz="1800" b="0" i="0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:	Kostas Alexis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Tx/>
              <a:buFont typeface="Wingdings" pitchFamily="2" charset="2"/>
              <a:buNone/>
              <a:tabLst/>
              <a:defRPr/>
            </a:pPr>
            <a:r>
              <a:rPr lang="de-CH" baseline="0" dirty="0" smtClean="0">
                <a:solidFill>
                  <a:schemeClr val="bg1"/>
                </a:solidFill>
              </a:rPr>
              <a:t>		Simon</a:t>
            </a:r>
            <a:r>
              <a:rPr lang="de-CH" dirty="0" smtClean="0">
                <a:solidFill>
                  <a:schemeClr val="bg1"/>
                </a:solidFill>
              </a:rPr>
              <a:t> Laube				Markus Achtelik</a:t>
            </a:r>
            <a:endParaRPr kumimoji="0" lang="de-CH" sz="18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Tx/>
              <a:buFont typeface="Wingdings" pitchFamily="2" charset="2"/>
              <a:buNone/>
              <a:tabLst/>
              <a:defRPr/>
            </a:pPr>
            <a:endParaRPr kumimoji="0" lang="de-CH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Datumsplatzhalter 3"/>
          <p:cNvSpPr>
            <a:spLocks noGrp="1"/>
          </p:cNvSpPr>
          <p:nvPr>
            <p:ph type="dt" sz="half" idx="10"/>
          </p:nvPr>
        </p:nvSpPr>
        <p:spPr>
          <a:xfrm>
            <a:off x="7937624" y="6308726"/>
            <a:ext cx="612068" cy="468312"/>
          </a:xfrm>
        </p:spPr>
        <p:txBody>
          <a:bodyPr/>
          <a:lstStyle>
            <a:lvl1pPr>
              <a:defRPr/>
            </a:lvl1pPr>
          </a:lstStyle>
          <a:p>
            <a:r>
              <a:rPr lang="de-DE" dirty="0" smtClean="0"/>
              <a:t>28.05.2014</a:t>
            </a:r>
            <a:endParaRPr lang="de-DE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C:\Users\Matthias\Documents\GitHub\AU_estimator_doc\02_Presentation\0202_Final\Figures\inputs_auFeedback_2D_cu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3851" y="3327398"/>
            <a:ext cx="3868322" cy="2826851"/>
          </a:xfrm>
          <a:prstGeom prst="rect">
            <a:avLst/>
          </a:prstGeom>
          <a:noFill/>
        </p:spPr>
      </p:pic>
      <p:pic>
        <p:nvPicPr>
          <p:cNvPr id="12" name="auFeedback_rot_two_slow.mp4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4" cstate="print"/>
          <a:stretch>
            <a:fillRect/>
          </a:stretch>
        </p:blipFill>
        <p:spPr>
          <a:xfrm>
            <a:off x="5500468" y="3609811"/>
            <a:ext cx="3392582" cy="2544437"/>
          </a:xfrm>
          <a:prstGeom prst="rect">
            <a:avLst/>
          </a:prstGeom>
        </p:spPr>
      </p:pic>
      <p:sp>
        <p:nvSpPr>
          <p:cNvPr id="7" name="Inhaltsplatzhalt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Inputs must </a:t>
            </a:r>
            <a:r>
              <a:rPr lang="de-CH" dirty="0" err="1" smtClean="0"/>
              <a:t>be</a:t>
            </a:r>
            <a:r>
              <a:rPr lang="de-CH" dirty="0" smtClean="0"/>
              <a:t> </a:t>
            </a:r>
            <a:r>
              <a:rPr lang="de-CH" b="1" dirty="0" err="1" smtClean="0"/>
              <a:t>applicable</a:t>
            </a:r>
            <a:r>
              <a:rPr lang="de-CH" dirty="0" smtClean="0"/>
              <a:t> </a:t>
            </a:r>
            <a:r>
              <a:rPr lang="de-CH" dirty="0" err="1" smtClean="0"/>
              <a:t>and</a:t>
            </a:r>
            <a:r>
              <a:rPr lang="de-CH" dirty="0" smtClean="0"/>
              <a:t> </a:t>
            </a:r>
            <a:r>
              <a:rPr lang="de-CH" b="1" dirty="0" err="1" smtClean="0"/>
              <a:t>sufficiently</a:t>
            </a:r>
            <a:r>
              <a:rPr lang="de-CH" b="1" dirty="0" smtClean="0"/>
              <a:t> </a:t>
            </a:r>
            <a:r>
              <a:rPr lang="de-CH" b="1" dirty="0" err="1" smtClean="0"/>
              <a:t>excited</a:t>
            </a:r>
            <a:endParaRPr lang="de-CH" b="1" dirty="0" smtClean="0"/>
          </a:p>
          <a:p>
            <a:pPr lvl="1"/>
            <a:r>
              <a:rPr lang="de-CH" dirty="0" err="1" smtClean="0"/>
              <a:t>Apply</a:t>
            </a:r>
            <a:r>
              <a:rPr lang="de-CH" dirty="0" smtClean="0"/>
              <a:t> </a:t>
            </a:r>
            <a:r>
              <a:rPr lang="de-CH" dirty="0" err="1" smtClean="0"/>
              <a:t>sequence</a:t>
            </a:r>
            <a:r>
              <a:rPr lang="de-CH" dirty="0" smtClean="0"/>
              <a:t> </a:t>
            </a:r>
            <a:r>
              <a:rPr lang="de-CH" dirty="0" err="1" smtClean="0"/>
              <a:t>of</a:t>
            </a:r>
            <a:r>
              <a:rPr lang="de-CH" dirty="0" smtClean="0"/>
              <a:t> </a:t>
            </a:r>
            <a:r>
              <a:rPr lang="de-CH" b="1" dirty="0" err="1" smtClean="0"/>
              <a:t>forward</a:t>
            </a:r>
            <a:r>
              <a:rPr lang="de-CH" b="1" dirty="0" smtClean="0"/>
              <a:t>/</a:t>
            </a:r>
            <a:r>
              <a:rPr lang="de-CH" b="1" dirty="0" err="1" smtClean="0"/>
              <a:t>backward</a:t>
            </a:r>
            <a:r>
              <a:rPr lang="de-CH" dirty="0" smtClean="0"/>
              <a:t> </a:t>
            </a:r>
            <a:r>
              <a:rPr lang="de-CH" dirty="0" err="1" smtClean="0"/>
              <a:t>force</a:t>
            </a:r>
            <a:r>
              <a:rPr lang="de-CH" dirty="0" smtClean="0"/>
              <a:t> </a:t>
            </a:r>
            <a:r>
              <a:rPr lang="de-CH" dirty="0" err="1" smtClean="0"/>
              <a:t>patterns</a:t>
            </a:r>
            <a:r>
              <a:rPr lang="de-CH" dirty="0" smtClean="0"/>
              <a:t/>
            </a:r>
            <a:br>
              <a:rPr lang="de-CH" dirty="0" smtClean="0"/>
            </a:br>
            <a:r>
              <a:rPr lang="de-CH" dirty="0" smtClean="0"/>
              <a:t>in </a:t>
            </a:r>
            <a:r>
              <a:rPr lang="de-CH" b="1" dirty="0" err="1" smtClean="0"/>
              <a:t>varying</a:t>
            </a:r>
            <a:r>
              <a:rPr lang="de-CH" b="1" dirty="0" smtClean="0"/>
              <a:t> </a:t>
            </a:r>
            <a:r>
              <a:rPr lang="de-CH" b="1" dirty="0" err="1" smtClean="0"/>
              <a:t>directions</a:t>
            </a:r>
            <a:r>
              <a:rPr lang="de-CH" b="1" dirty="0" smtClean="0"/>
              <a:t> </a:t>
            </a:r>
            <a:r>
              <a:rPr lang="de-CH" dirty="0" err="1" smtClean="0"/>
              <a:t>for</a:t>
            </a:r>
            <a:r>
              <a:rPr lang="de-CH" dirty="0" smtClean="0"/>
              <a:t> all </a:t>
            </a:r>
            <a:r>
              <a:rPr lang="de-CH" dirty="0" err="1" smtClean="0"/>
              <a:t>actuation</a:t>
            </a:r>
            <a:r>
              <a:rPr lang="de-CH" dirty="0" smtClean="0"/>
              <a:t> </a:t>
            </a:r>
            <a:r>
              <a:rPr lang="de-CH" dirty="0" err="1" smtClean="0"/>
              <a:t>units</a:t>
            </a:r>
            <a:endParaRPr lang="de-CH" dirty="0" smtClean="0"/>
          </a:p>
          <a:p>
            <a:pPr lvl="1"/>
            <a:r>
              <a:rPr lang="de-CH" dirty="0" err="1" smtClean="0"/>
              <a:t>Steady</a:t>
            </a:r>
            <a:r>
              <a:rPr lang="de-CH" dirty="0" smtClean="0"/>
              <a:t> </a:t>
            </a:r>
            <a:r>
              <a:rPr lang="de-CH" dirty="0" err="1" smtClean="0"/>
              <a:t>state</a:t>
            </a:r>
            <a:r>
              <a:rPr lang="de-CH" dirty="0" smtClean="0"/>
              <a:t> </a:t>
            </a:r>
            <a:r>
              <a:rPr lang="de-CH" dirty="0" err="1" smtClean="0"/>
              <a:t>motor</a:t>
            </a:r>
            <a:r>
              <a:rPr lang="de-CH" dirty="0" smtClean="0"/>
              <a:t> </a:t>
            </a:r>
            <a:r>
              <a:rPr lang="de-CH" dirty="0" err="1" smtClean="0"/>
              <a:t>dynamics</a:t>
            </a:r>
            <a:endParaRPr lang="de-CH" dirty="0" smtClean="0"/>
          </a:p>
          <a:p>
            <a:pPr lvl="1"/>
            <a:endParaRPr lang="de-CH" dirty="0"/>
          </a:p>
        </p:txBody>
      </p:sp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Matthias Krebs, Simon Laube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10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Problem </a:t>
            </a:r>
            <a:r>
              <a:rPr lang="de-CH" dirty="0" err="1" smtClean="0"/>
              <a:t>Formulation</a:t>
            </a:r>
            <a:r>
              <a:rPr lang="de-CH" dirty="0" smtClean="0"/>
              <a:t>: Input Pattern</a:t>
            </a:r>
            <a:endParaRPr lang="de-CH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28.05.2014</a:t>
            </a:r>
            <a:endParaRPr lang="de-DE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20667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10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7086" y="1780633"/>
            <a:ext cx="7852605" cy="44170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Matthias Krebs, Simon Laube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11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Problem </a:t>
            </a:r>
            <a:r>
              <a:rPr lang="de-CH" dirty="0" err="1" smtClean="0"/>
              <a:t>Formulation</a:t>
            </a:r>
            <a:r>
              <a:rPr lang="de-CH" dirty="0" smtClean="0"/>
              <a:t>: Input Pattern</a:t>
            </a:r>
            <a:endParaRPr lang="de-CH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28.05.2014</a:t>
            </a:r>
            <a:endParaRPr lang="de-DE" dirty="0"/>
          </a:p>
        </p:txBody>
      </p:sp>
      <p:pic>
        <p:nvPicPr>
          <p:cNvPr id="11" name="input_video_overlay_HD.WMV">
            <a:hlinkClick r:id="" action="ppaction://media"/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4" cstate="print"/>
          <a:stretch>
            <a:fillRect/>
          </a:stretch>
        </p:blipFill>
        <p:spPr>
          <a:xfrm>
            <a:off x="697086" y="5213138"/>
            <a:ext cx="1750375" cy="984586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538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>
                <p:cTn id="7" fill="remove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Matthias Krebs, Simon Laube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12</a:t>
            </a:fld>
            <a:endParaRPr lang="de-DE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28.05.2014</a:t>
            </a:r>
            <a:endParaRPr lang="de-DE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Matthias Krebs, Simon Laube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13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Problem </a:t>
            </a:r>
            <a:r>
              <a:rPr lang="de-CH" dirty="0" err="1" smtClean="0"/>
              <a:t>Formulation</a:t>
            </a:r>
            <a:r>
              <a:rPr lang="de-CH" dirty="0" smtClean="0"/>
              <a:t>: </a:t>
            </a:r>
            <a:r>
              <a:rPr lang="de-CH" dirty="0" err="1" smtClean="0"/>
              <a:t>Optimization</a:t>
            </a:r>
            <a:endParaRPr lang="de-CH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28.05.2014</a:t>
            </a:r>
            <a:endParaRPr lang="de-DE" dirty="0"/>
          </a:p>
        </p:txBody>
      </p:sp>
      <p:sp>
        <p:nvSpPr>
          <p:cNvPr id="9" name="Inhaltsplatzhalt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err="1" smtClean="0"/>
              <a:t>Nonlinear</a:t>
            </a:r>
            <a:r>
              <a:rPr lang="de-CH" dirty="0" smtClean="0"/>
              <a:t> Least </a:t>
            </a:r>
            <a:r>
              <a:rPr lang="de-CH" dirty="0" err="1" smtClean="0"/>
              <a:t>Squares</a:t>
            </a:r>
            <a:endParaRPr lang="de-CH" dirty="0" smtClean="0"/>
          </a:p>
          <a:p>
            <a:endParaRPr lang="de-CH" dirty="0" smtClean="0"/>
          </a:p>
          <a:p>
            <a:endParaRPr lang="de-CH" dirty="0" smtClean="0"/>
          </a:p>
          <a:p>
            <a:endParaRPr lang="de-CH" dirty="0" smtClean="0"/>
          </a:p>
          <a:p>
            <a:r>
              <a:rPr lang="de-CH" dirty="0" err="1" smtClean="0"/>
              <a:t>Levenberg</a:t>
            </a:r>
            <a:r>
              <a:rPr lang="de-CH" dirty="0" smtClean="0"/>
              <a:t>-Marquardt</a:t>
            </a:r>
          </a:p>
          <a:p>
            <a:pPr lvl="1"/>
            <a:r>
              <a:rPr lang="de-CH" dirty="0" smtClean="0"/>
              <a:t>Robust </a:t>
            </a:r>
            <a:r>
              <a:rPr lang="de-CH" dirty="0" err="1" smtClean="0"/>
              <a:t>and</a:t>
            </a:r>
            <a:r>
              <a:rPr lang="de-CH" dirty="0" smtClean="0"/>
              <a:t> fast </a:t>
            </a:r>
            <a:r>
              <a:rPr lang="de-CH" dirty="0" err="1" smtClean="0"/>
              <a:t>gradient</a:t>
            </a:r>
            <a:r>
              <a:rPr lang="de-CH" dirty="0" smtClean="0"/>
              <a:t> </a:t>
            </a:r>
            <a:r>
              <a:rPr lang="de-CH" dirty="0" err="1" smtClean="0"/>
              <a:t>based</a:t>
            </a:r>
            <a:r>
              <a:rPr lang="de-CH" dirty="0" smtClean="0"/>
              <a:t> </a:t>
            </a:r>
            <a:r>
              <a:rPr lang="de-CH" dirty="0" err="1" smtClean="0"/>
              <a:t>minimization</a:t>
            </a:r>
            <a:endParaRPr lang="de-CH" dirty="0" smtClean="0"/>
          </a:p>
          <a:p>
            <a:endParaRPr lang="de-CH" dirty="0"/>
          </a:p>
        </p:txBody>
      </p:sp>
      <p:pic>
        <p:nvPicPr>
          <p:cNvPr id="9218" name="Picture 2" descr="http://latex.codecogs.com/png.latex?%5Cinline%20%5Chuge%20S%28%5Cboldsymbol%7B%5Ctheta%7D%29%3D%5Csum_%7Bi%3D1%7D%5E%7BN%7D%7B%20%5Cleft%5C%7C%20%5Cmathbf%7By%7D_i-%5Cmathbf%7Bf%7D%28%5Cmathbf%7Bx%7D_i%2C%5Cboldsymbol%7B%5Ctheta%7D%29%20%5Cright%5C%7C%20%5E2%7D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71775" y="2860237"/>
            <a:ext cx="3600450" cy="381000"/>
          </a:xfrm>
          <a:prstGeom prst="rect">
            <a:avLst/>
          </a:prstGeom>
          <a:noFill/>
        </p:spPr>
      </p:pic>
      <p:pic>
        <p:nvPicPr>
          <p:cNvPr id="9220" name="Picture 4" descr="http://latex.codecogs.com/png.latex?%5Cinline%20%5Chuge%20%28%5Cmathbf%7BJ%7D%5E%5Ctop%5Cmathbf%7BJ%7D&amp;plus;%5Clambda%20%5Ctext%7Bdiag%7D%28%5Cmathbf%7BJ%7D%5E%5Ctop%5Cmathbf%7BJ%7D%29%29%5Cboldsymbol%7B%5Cdelta%7D%3D%5Cmathbf%7BJ%7D%5E%5Ctop%5B%5Cmathbf%7By%7D-%5Cmathbf%7Bf%7D%28%5Cboldsymbol%7B%5Ctheta%7D%29%5D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90763" y="4878278"/>
            <a:ext cx="4562475" cy="333375"/>
          </a:xfrm>
          <a:prstGeom prst="rect">
            <a:avLst/>
          </a:prstGeom>
          <a:noFill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Simulation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Experimental Data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err="1" smtClean="0"/>
              <a:t>Groundtruth</a:t>
            </a:r>
            <a:r>
              <a:rPr lang="en-US" dirty="0" smtClean="0"/>
              <a:t> with </a:t>
            </a:r>
            <a:r>
              <a:rPr lang="en-US" dirty="0" err="1" smtClean="0"/>
              <a:t>Leica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Matthias Krebs, Simon Laube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14</a:t>
            </a:fld>
            <a:endParaRPr lang="de-DE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 smtClean="0"/>
              <a:t>Results</a:t>
            </a:r>
            <a:endParaRPr lang="de-CH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28.05.2014</a:t>
            </a:r>
            <a:endParaRPr lang="de-DE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Matthias Krebs, Simon Laube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15</a:t>
            </a:fld>
            <a:endParaRPr lang="de-DE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 smtClean="0"/>
              <a:t>Results</a:t>
            </a:r>
            <a:r>
              <a:rPr lang="de-CH" dirty="0" smtClean="0"/>
              <a:t>: Simulation</a:t>
            </a:r>
            <a:endParaRPr lang="de-CH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28.05.2014</a:t>
            </a:r>
            <a:endParaRPr lang="de-DE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Matthias Krebs, Simon Laube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16</a:t>
            </a:fld>
            <a:endParaRPr lang="de-DE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 smtClean="0"/>
              <a:t>Results</a:t>
            </a:r>
            <a:r>
              <a:rPr lang="de-CH" dirty="0" smtClean="0"/>
              <a:t>: Experiments</a:t>
            </a:r>
            <a:endParaRPr lang="de-CH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28.05.2014</a:t>
            </a:r>
            <a:endParaRPr lang="de-DE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23850" y="2024064"/>
            <a:ext cx="3607080" cy="4210046"/>
          </a:xfrm>
        </p:spPr>
        <p:txBody>
          <a:bodyPr/>
          <a:lstStyle/>
          <a:p>
            <a:r>
              <a:rPr lang="de-CH" dirty="0" smtClean="0"/>
              <a:t>3 </a:t>
            </a:r>
            <a:r>
              <a:rPr lang="de-CH" dirty="0" err="1" smtClean="0"/>
              <a:t>AU‘s</a:t>
            </a:r>
            <a:r>
              <a:rPr lang="de-CH" dirty="0" smtClean="0"/>
              <a:t> </a:t>
            </a:r>
            <a:r>
              <a:rPr lang="de-CH" dirty="0" err="1" smtClean="0"/>
              <a:t>visible</a:t>
            </a:r>
            <a:r>
              <a:rPr lang="de-CH" dirty="0" smtClean="0"/>
              <a:t> </a:t>
            </a:r>
            <a:r>
              <a:rPr lang="de-CH" dirty="0" err="1" smtClean="0"/>
              <a:t>at</a:t>
            </a:r>
            <a:r>
              <a:rPr lang="de-CH" dirty="0" smtClean="0"/>
              <a:t> </a:t>
            </a:r>
            <a:r>
              <a:rPr lang="de-CH" dirty="0" err="1" smtClean="0"/>
              <a:t>once</a:t>
            </a:r>
            <a:endParaRPr lang="de-CH" dirty="0" smtClean="0"/>
          </a:p>
          <a:p>
            <a:r>
              <a:rPr lang="de-CH" dirty="0" err="1" smtClean="0"/>
              <a:t>Use</a:t>
            </a:r>
            <a:r>
              <a:rPr lang="de-CH" dirty="0" smtClean="0"/>
              <a:t> different </a:t>
            </a:r>
            <a:r>
              <a:rPr lang="de-CH" dirty="0" err="1" smtClean="0"/>
              <a:t>views</a:t>
            </a:r>
            <a:endParaRPr lang="de-CH" dirty="0" smtClean="0"/>
          </a:p>
          <a:p>
            <a:endParaRPr lang="de-CH" dirty="0" smtClean="0"/>
          </a:p>
          <a:p>
            <a:r>
              <a:rPr lang="de-CH" dirty="0" smtClean="0"/>
              <a:t>Fit </a:t>
            </a:r>
            <a:r>
              <a:rPr lang="de-CH" dirty="0" err="1" smtClean="0"/>
              <a:t>data</a:t>
            </a:r>
            <a:r>
              <a:rPr lang="de-CH" dirty="0" smtClean="0"/>
              <a:t> </a:t>
            </a:r>
            <a:r>
              <a:rPr lang="de-CH" dirty="0" err="1" smtClean="0"/>
              <a:t>to</a:t>
            </a:r>
            <a:r>
              <a:rPr lang="de-CH" dirty="0" smtClean="0"/>
              <a:t> </a:t>
            </a:r>
            <a:r>
              <a:rPr lang="de-CH" dirty="0" err="1" smtClean="0"/>
              <a:t>get</a:t>
            </a:r>
            <a:r>
              <a:rPr lang="de-CH" dirty="0" smtClean="0"/>
              <a:t> </a:t>
            </a:r>
            <a:r>
              <a:rPr lang="de-CH" dirty="0" err="1" smtClean="0"/>
              <a:t>tetrahedral‘s</a:t>
            </a:r>
            <a:r>
              <a:rPr lang="de-CH" dirty="0" smtClean="0"/>
              <a:t> </a:t>
            </a:r>
            <a:r>
              <a:rPr lang="de-CH" dirty="0" err="1" smtClean="0"/>
              <a:t>edge</a:t>
            </a:r>
            <a:r>
              <a:rPr lang="de-CH" dirty="0" smtClean="0"/>
              <a:t> </a:t>
            </a:r>
            <a:r>
              <a:rPr lang="de-CH" dirty="0" err="1" smtClean="0"/>
              <a:t>length</a:t>
            </a:r>
            <a:endParaRPr lang="de-CH" dirty="0" smtClean="0"/>
          </a:p>
          <a:p>
            <a:pPr lvl="1"/>
            <a:r>
              <a:rPr lang="de-CH" dirty="0" smtClean="0"/>
              <a:t>Residual </a:t>
            </a:r>
            <a:r>
              <a:rPr lang="de-CH" dirty="0" err="1" smtClean="0"/>
              <a:t>below</a:t>
            </a:r>
            <a:r>
              <a:rPr lang="de-CH" dirty="0" smtClean="0"/>
              <a:t> 0.01m</a:t>
            </a:r>
            <a:r>
              <a:rPr lang="de-CH" dirty="0" smtClean="0"/>
              <a:t/>
            </a:r>
            <a:br>
              <a:rPr lang="de-CH" dirty="0" smtClean="0"/>
            </a:br>
            <a:endParaRPr lang="de-CH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Matthias Krebs, Simon Laube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17</a:t>
            </a:fld>
            <a:endParaRPr lang="de-DE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 smtClean="0"/>
              <a:t>Results</a:t>
            </a:r>
            <a:r>
              <a:rPr lang="de-CH" dirty="0" smtClean="0"/>
              <a:t>: „</a:t>
            </a:r>
            <a:r>
              <a:rPr lang="de-CH" dirty="0" err="1" smtClean="0"/>
              <a:t>Ground</a:t>
            </a:r>
            <a:r>
              <a:rPr lang="de-CH" dirty="0" smtClean="0"/>
              <a:t> </a:t>
            </a:r>
            <a:r>
              <a:rPr lang="de-CH" dirty="0" err="1" smtClean="0"/>
              <a:t>Truth</a:t>
            </a:r>
            <a:r>
              <a:rPr lang="de-CH" dirty="0" smtClean="0"/>
              <a:t>“ (Leica)</a:t>
            </a:r>
            <a:endParaRPr lang="de-CH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28.05.2014</a:t>
            </a:r>
            <a:endParaRPr lang="de-DE" dirty="0"/>
          </a:p>
        </p:txBody>
      </p:sp>
      <p:grpSp>
        <p:nvGrpSpPr>
          <p:cNvPr id="13" name="Gruppieren 12"/>
          <p:cNvGrpSpPr/>
          <p:nvPr/>
        </p:nvGrpSpPr>
        <p:grpSpPr>
          <a:xfrm>
            <a:off x="3930930" y="2024064"/>
            <a:ext cx="4956394" cy="3717296"/>
            <a:chOff x="3593298" y="2024064"/>
            <a:chExt cx="4956394" cy="3717296"/>
          </a:xfrm>
        </p:grpSpPr>
        <p:pic>
          <p:nvPicPr>
            <p:cNvPr id="19459" name="Picture 3" descr="C:\Users\Matthias\Documents\GitHub\AU_estimator_doc\02_Presentation\0202_Final\Fotos\2014-05-16 13.45.31 Leica_small.jp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3593298" y="2024064"/>
              <a:ext cx="4956394" cy="3717296"/>
            </a:xfrm>
            <a:prstGeom prst="rect">
              <a:avLst/>
            </a:prstGeom>
            <a:noFill/>
          </p:spPr>
        </p:pic>
        <p:sp>
          <p:nvSpPr>
            <p:cNvPr id="12" name="Rechteck 11"/>
            <p:cNvSpPr/>
            <p:nvPr/>
          </p:nvSpPr>
          <p:spPr>
            <a:xfrm rot="20640000" flipV="1">
              <a:off x="5059603" y="3870031"/>
              <a:ext cx="1692000" cy="36000"/>
            </a:xfrm>
            <a:prstGeom prst="rect">
              <a:avLst/>
            </a:prstGeom>
            <a:gradFill>
              <a:gsLst>
                <a:gs pos="0">
                  <a:srgbClr val="FF0000">
                    <a:alpha val="0"/>
                  </a:srgbClr>
                </a:gs>
                <a:gs pos="50000">
                  <a:srgbClr val="FF0000"/>
                </a:gs>
                <a:gs pos="100000">
                  <a:srgbClr val="FF0000">
                    <a:alpha val="0"/>
                  </a:srgbClr>
                </a:gs>
              </a:gsLst>
            </a:gradFill>
            <a:ln>
              <a:noFill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0" name="Rechteck 9"/>
            <p:cNvSpPr/>
            <p:nvPr/>
          </p:nvSpPr>
          <p:spPr>
            <a:xfrm rot="19654266" flipV="1">
              <a:off x="4869639" y="3396727"/>
              <a:ext cx="2664000" cy="36000"/>
            </a:xfrm>
            <a:prstGeom prst="rect">
              <a:avLst/>
            </a:prstGeom>
            <a:gradFill>
              <a:gsLst>
                <a:gs pos="0">
                  <a:srgbClr val="FF0000">
                    <a:alpha val="0"/>
                  </a:srgbClr>
                </a:gs>
                <a:gs pos="50000">
                  <a:srgbClr val="FF0000"/>
                </a:gs>
                <a:gs pos="100000">
                  <a:srgbClr val="FF0000">
                    <a:alpha val="0"/>
                  </a:srgbClr>
                </a:gs>
              </a:gsLst>
            </a:gradFill>
            <a:ln>
              <a:noFill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1" name="Rechteck 10"/>
            <p:cNvSpPr/>
            <p:nvPr/>
          </p:nvSpPr>
          <p:spPr>
            <a:xfrm rot="21060407" flipV="1">
              <a:off x="5091794" y="3883789"/>
              <a:ext cx="2808000" cy="36000"/>
            </a:xfrm>
            <a:prstGeom prst="rect">
              <a:avLst/>
            </a:prstGeom>
            <a:gradFill>
              <a:gsLst>
                <a:gs pos="0">
                  <a:srgbClr val="FF0000">
                    <a:alpha val="0"/>
                  </a:srgbClr>
                </a:gs>
                <a:gs pos="50000">
                  <a:srgbClr val="FF0000"/>
                </a:gs>
                <a:gs pos="100000">
                  <a:srgbClr val="FF0000">
                    <a:alpha val="0"/>
                  </a:srgbClr>
                </a:gs>
              </a:gsLst>
            </a:gradFill>
            <a:ln>
              <a:noFill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</p:grpSp>
      <p:pic>
        <p:nvPicPr>
          <p:cNvPr id="19460" name="Picture 4" descr="C:\Users\Matthias\Documents\GitHub\AU_estimator_doc\02_Presentation\0202_Final\Fotos\2014-05-16 13.44.36 Leica_small.jpg"/>
          <p:cNvPicPr>
            <a:picLocks noChangeAspect="1" noChangeArrowheads="1"/>
          </p:cNvPicPr>
          <p:nvPr/>
        </p:nvPicPr>
        <p:blipFill>
          <a:blip r:embed="rId3" cstate="print"/>
          <a:srcRect l="2946" t="9766" r="21872" b="19233"/>
          <a:stretch>
            <a:fillRect/>
          </a:stretch>
        </p:blipFill>
        <p:spPr bwMode="auto">
          <a:xfrm>
            <a:off x="3249637" y="5097505"/>
            <a:ext cx="1818064" cy="1287710"/>
          </a:xfrm>
          <a:prstGeom prst="rect">
            <a:avLst/>
          </a:prstGeom>
          <a:noFill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Leica.mp4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3" cstate="print"/>
          <a:stretch>
            <a:fillRect/>
          </a:stretch>
        </p:blipFill>
        <p:spPr>
          <a:xfrm>
            <a:off x="5095360" y="2745105"/>
            <a:ext cx="3530991" cy="2648243"/>
          </a:xfrm>
          <a:prstGeom prst="rect">
            <a:avLst/>
          </a:prstGeom>
        </p:spPr>
      </p:pic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err="1" smtClean="0"/>
              <a:t>Compare</a:t>
            </a:r>
            <a:r>
              <a:rPr lang="de-CH" dirty="0" smtClean="0"/>
              <a:t> </a:t>
            </a:r>
            <a:r>
              <a:rPr lang="de-CH" dirty="0" err="1" smtClean="0"/>
              <a:t>tetrahedral</a:t>
            </a:r>
            <a:r>
              <a:rPr lang="de-CH" dirty="0" smtClean="0"/>
              <a:t> </a:t>
            </a:r>
            <a:r>
              <a:rPr lang="de-CH" dirty="0" err="1" smtClean="0"/>
              <a:t>edge</a:t>
            </a:r>
            <a:r>
              <a:rPr lang="de-CH" dirty="0" smtClean="0"/>
              <a:t> </a:t>
            </a:r>
            <a:r>
              <a:rPr lang="de-CH" dirty="0" err="1" smtClean="0"/>
              <a:t>length</a:t>
            </a:r>
            <a:endParaRPr lang="de-CH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Matthias Krebs, Simon Laube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18</a:t>
            </a:fld>
            <a:endParaRPr lang="de-DE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 smtClean="0"/>
              <a:t>Results</a:t>
            </a:r>
            <a:r>
              <a:rPr lang="de-CH" dirty="0" smtClean="0"/>
              <a:t>: </a:t>
            </a:r>
            <a:r>
              <a:rPr lang="de-CH" dirty="0" err="1" smtClean="0"/>
              <a:t>Compare</a:t>
            </a:r>
            <a:r>
              <a:rPr lang="de-CH" dirty="0" smtClean="0"/>
              <a:t> Leica </a:t>
            </a:r>
            <a:r>
              <a:rPr lang="de-CH" dirty="0" err="1" smtClean="0"/>
              <a:t>and</a:t>
            </a:r>
            <a:r>
              <a:rPr lang="de-CH" dirty="0" smtClean="0"/>
              <a:t> Batch Solution</a:t>
            </a:r>
            <a:endParaRPr lang="de-CH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28.05.2014</a:t>
            </a:r>
            <a:endParaRPr lang="de-DE" dirty="0"/>
          </a:p>
        </p:txBody>
      </p:sp>
      <p:graphicFrame>
        <p:nvGraphicFramePr>
          <p:cNvPr id="8" name="Tabelle 7"/>
          <p:cNvGraphicFramePr>
            <a:graphicFrameLocks noGrp="1"/>
          </p:cNvGraphicFramePr>
          <p:nvPr/>
        </p:nvGraphicFramePr>
        <p:xfrm>
          <a:off x="874543" y="2771335"/>
          <a:ext cx="3962400" cy="2324100"/>
        </p:xfrm>
        <a:graphic>
          <a:graphicData uri="http://schemas.openxmlformats.org/drawingml/2006/table">
            <a:tbl>
              <a:tblPr>
                <a:tableStyleId>{775DCB02-9BB8-47FD-8907-85C794F793BA}</a:tableStyleId>
              </a:tblPr>
              <a:tblGrid>
                <a:gridCol w="990600"/>
                <a:gridCol w="990600"/>
                <a:gridCol w="990600"/>
                <a:gridCol w="990600"/>
              </a:tblGrid>
              <a:tr h="381000">
                <a:tc gridSpan="4">
                  <a:txBody>
                    <a:bodyPr/>
                    <a:lstStyle/>
                    <a:p>
                      <a:pPr fontAlgn="t"/>
                      <a:r>
                        <a:rPr lang="de-CH" dirty="0" smtClean="0"/>
                        <a:t>Relative </a:t>
                      </a:r>
                      <a:r>
                        <a:rPr lang="de-CH" dirty="0" err="1" smtClean="0"/>
                        <a:t>error</a:t>
                      </a:r>
                      <a:r>
                        <a:rPr lang="de-CH" dirty="0" smtClean="0"/>
                        <a:t> </a:t>
                      </a:r>
                      <a:r>
                        <a:rPr lang="de-CH" dirty="0" err="1" smtClean="0"/>
                        <a:t>of</a:t>
                      </a:r>
                      <a:r>
                        <a:rPr lang="de-CH" dirty="0" smtClean="0"/>
                        <a:t> </a:t>
                      </a:r>
                      <a:r>
                        <a:rPr lang="de-CH" dirty="0" err="1" smtClean="0"/>
                        <a:t>batch</a:t>
                      </a:r>
                      <a:r>
                        <a:rPr lang="de-CH" dirty="0" smtClean="0"/>
                        <a:t> </a:t>
                      </a:r>
                      <a:r>
                        <a:rPr lang="de-CH" dirty="0" err="1" smtClean="0"/>
                        <a:t>solution</a:t>
                      </a:r>
                      <a:endParaRPr lang="de-CH" dirty="0"/>
                    </a:p>
                  </a:txBody>
                  <a:tcPr marL="95250" marR="95250" marT="95250" marB="95250"/>
                </a:tc>
                <a:tc hMerge="1"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de-CH" dirty="0"/>
                    </a:p>
                  </a:txBody>
                  <a:tcPr marL="95250" marR="95250" marT="95250" marB="95250"/>
                </a:tc>
                <a:tc hMerge="1"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de-CH" dirty="0"/>
                    </a:p>
                  </a:txBody>
                  <a:tcPr marL="95250" marR="95250" marT="95250" marB="95250"/>
                </a:tc>
                <a:tc hMerge="1"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de-CH" dirty="0"/>
                    </a:p>
                  </a:txBody>
                  <a:tcPr marL="95250" marR="95250" marT="95250" marB="95250"/>
                </a:tc>
              </a:tr>
              <a:tr h="381000">
                <a:tc>
                  <a:txBody>
                    <a:bodyPr/>
                    <a:lstStyle/>
                    <a:p>
                      <a:pPr algn="ctr" fontAlgn="t"/>
                      <a:r>
                        <a:rPr lang="de-CH" dirty="0"/>
                        <a:t> </a:t>
                      </a:r>
                      <a:r>
                        <a:rPr lang="de-CH" dirty="0" smtClean="0"/>
                        <a:t>%</a:t>
                      </a:r>
                      <a:endParaRPr lang="de-CH" dirty="0"/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u="none" strike="noStrike"/>
                        <a:t>AU2</a:t>
                      </a:r>
                      <a:endParaRPr lang="de-CH"/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u="none" strike="noStrike"/>
                        <a:t>AU3</a:t>
                      </a:r>
                      <a:endParaRPr lang="de-CH"/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u="none" strike="noStrike" dirty="0"/>
                        <a:t>AU4</a:t>
                      </a:r>
                      <a:endParaRPr lang="de-CH" dirty="0"/>
                    </a:p>
                  </a:txBody>
                  <a:tcPr marL="95250" marR="95250" marT="95250" marB="95250"/>
                </a:tc>
              </a:tr>
              <a:tr h="38100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u="none" strike="noStrike"/>
                        <a:t>AU1</a:t>
                      </a:r>
                      <a:endParaRPr lang="de-CH"/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u="none" strike="noStrike" dirty="0" smtClean="0"/>
                        <a:t>1.68</a:t>
                      </a:r>
                      <a:endParaRPr lang="de-CH" dirty="0"/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u="none" strike="noStrike" dirty="0" smtClean="0"/>
                        <a:t>0.86</a:t>
                      </a:r>
                      <a:endParaRPr lang="de-CH" dirty="0"/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u="none" strike="noStrike" dirty="0" smtClean="0"/>
                        <a:t>2.76</a:t>
                      </a:r>
                      <a:endParaRPr lang="de-CH" dirty="0"/>
                    </a:p>
                  </a:txBody>
                  <a:tcPr marL="95250" marR="95250" marT="95250" marB="95250"/>
                </a:tc>
              </a:tr>
              <a:tr h="38100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u="none" strike="noStrike"/>
                        <a:t>AU2</a:t>
                      </a:r>
                      <a:endParaRPr lang="de-CH"/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de-CH"/>
                        <a:t> </a:t>
                      </a: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u="none" strike="noStrike" dirty="0" smtClean="0"/>
                        <a:t>0.67</a:t>
                      </a:r>
                      <a:endParaRPr lang="de-CH" dirty="0"/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u="none" strike="noStrike" dirty="0" smtClean="0"/>
                        <a:t>2.47</a:t>
                      </a:r>
                      <a:endParaRPr lang="de-CH" dirty="0"/>
                    </a:p>
                  </a:txBody>
                  <a:tcPr marL="95250" marR="95250" marT="95250" marB="95250"/>
                </a:tc>
              </a:tr>
              <a:tr h="38100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u="none" strike="noStrike" dirty="0"/>
                        <a:t>AU3</a:t>
                      </a:r>
                      <a:endParaRPr lang="de-CH" dirty="0"/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de-CH" dirty="0"/>
                        <a:t> </a:t>
                      </a: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de-CH" dirty="0"/>
                        <a:t> </a:t>
                      </a: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u="none" strike="noStrike" dirty="0" smtClean="0"/>
                        <a:t>3.78</a:t>
                      </a:r>
                      <a:endParaRPr lang="de-CH" dirty="0"/>
                    </a:p>
                  </a:txBody>
                  <a:tcPr marL="95250" marR="95250" marT="95250" marB="95250"/>
                </a:tc>
              </a:tr>
            </a:tbl>
          </a:graphicData>
        </a:graphic>
      </p:graphicFrame>
      <p:sp>
        <p:nvSpPr>
          <p:cNvPr id="20481" name="Rectangle 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 </a:t>
            </a:r>
            <a:b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</a:br>
            <a:endParaRPr kumimoji="0" lang="de-DE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Rechteck 10"/>
          <p:cNvSpPr/>
          <p:nvPr/>
        </p:nvSpPr>
        <p:spPr>
          <a:xfrm>
            <a:off x="7522751" y="5393348"/>
            <a:ext cx="1026941" cy="770793"/>
          </a:xfrm>
          <a:prstGeom prst="rect">
            <a:avLst/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 smtClean="0">
                <a:solidFill>
                  <a:schemeClr val="tx1"/>
                </a:solidFill>
              </a:rPr>
              <a:t>Leica</a:t>
            </a:r>
          </a:p>
          <a:p>
            <a:pPr algn="ctr"/>
            <a:r>
              <a:rPr lang="de-CH" dirty="0" smtClean="0">
                <a:solidFill>
                  <a:srgbClr val="FF0000"/>
                </a:solidFill>
              </a:rPr>
              <a:t>Batch</a:t>
            </a:r>
            <a:endParaRPr lang="de-CH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000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Matthias Krebs, Simon Laube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19</a:t>
            </a:fld>
            <a:endParaRPr lang="de-DE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 smtClean="0"/>
              <a:t>Discussion</a:t>
            </a:r>
            <a:endParaRPr lang="de-CH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28.05.2014</a:t>
            </a:r>
            <a:endParaRPr lang="de-DE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Inhaltsplatzhalter 12"/>
          <p:cNvSpPr>
            <a:spLocks noGrp="1"/>
          </p:cNvSpPr>
          <p:nvPr>
            <p:ph idx="1"/>
          </p:nvPr>
        </p:nvSpPr>
        <p:spPr>
          <a:xfrm>
            <a:off x="323850" y="1592714"/>
            <a:ext cx="8496300" cy="4716012"/>
          </a:xfrm>
        </p:spPr>
        <p:txBody>
          <a:bodyPr/>
          <a:lstStyle/>
          <a:p>
            <a:r>
              <a:rPr lang="de-CH" dirty="0" smtClean="0"/>
              <a:t>Motivation</a:t>
            </a:r>
          </a:p>
          <a:p>
            <a:r>
              <a:rPr lang="de-CH" dirty="0" smtClean="0"/>
              <a:t>System </a:t>
            </a:r>
            <a:r>
              <a:rPr lang="de-CH" dirty="0" err="1" smtClean="0"/>
              <a:t>Overview</a:t>
            </a:r>
            <a:endParaRPr lang="de-CH" dirty="0" smtClean="0"/>
          </a:p>
          <a:p>
            <a:r>
              <a:rPr lang="de-CH" dirty="0" smtClean="0"/>
              <a:t>Problem </a:t>
            </a:r>
            <a:r>
              <a:rPr lang="de-CH" dirty="0" err="1" smtClean="0"/>
              <a:t>Formulation</a:t>
            </a:r>
            <a:endParaRPr lang="de-CH" dirty="0" smtClean="0"/>
          </a:p>
          <a:p>
            <a:pPr lvl="1"/>
            <a:r>
              <a:rPr lang="de-CH" dirty="0" smtClean="0"/>
              <a:t>Parameters</a:t>
            </a:r>
          </a:p>
          <a:p>
            <a:pPr lvl="1"/>
            <a:r>
              <a:rPr lang="de-CH" dirty="0" smtClean="0"/>
              <a:t>System Model</a:t>
            </a:r>
          </a:p>
          <a:p>
            <a:pPr lvl="1"/>
            <a:r>
              <a:rPr lang="de-CH" dirty="0" smtClean="0"/>
              <a:t>Input Pattern</a:t>
            </a:r>
          </a:p>
          <a:p>
            <a:pPr lvl="1"/>
            <a:r>
              <a:rPr lang="de-CH" dirty="0" err="1" smtClean="0"/>
              <a:t>Optimization</a:t>
            </a:r>
            <a:endParaRPr lang="de-CH" dirty="0" smtClean="0"/>
          </a:p>
          <a:p>
            <a:r>
              <a:rPr lang="de-CH" dirty="0" err="1" smtClean="0"/>
              <a:t>Results</a:t>
            </a:r>
            <a:endParaRPr lang="de-CH" dirty="0" smtClean="0"/>
          </a:p>
          <a:p>
            <a:pPr lvl="1"/>
            <a:r>
              <a:rPr lang="de-CH" dirty="0" smtClean="0"/>
              <a:t>Simulation</a:t>
            </a:r>
          </a:p>
          <a:p>
            <a:pPr lvl="1"/>
            <a:r>
              <a:rPr lang="de-CH" dirty="0" smtClean="0"/>
              <a:t>Real </a:t>
            </a:r>
            <a:r>
              <a:rPr lang="de-CH" dirty="0" err="1" smtClean="0"/>
              <a:t>Measurements</a:t>
            </a:r>
            <a:endParaRPr lang="de-CH" dirty="0" smtClean="0"/>
          </a:p>
          <a:p>
            <a:pPr lvl="1"/>
            <a:r>
              <a:rPr lang="de-CH" dirty="0" err="1" smtClean="0"/>
              <a:t>Ground</a:t>
            </a:r>
            <a:r>
              <a:rPr lang="de-CH" dirty="0" smtClean="0"/>
              <a:t> </a:t>
            </a:r>
            <a:r>
              <a:rPr lang="de-CH" dirty="0" err="1" smtClean="0"/>
              <a:t>Truth</a:t>
            </a:r>
            <a:endParaRPr lang="de-CH" dirty="0" smtClean="0"/>
          </a:p>
          <a:p>
            <a:r>
              <a:rPr lang="de-CH" dirty="0" err="1" smtClean="0"/>
              <a:t>Conclusion</a:t>
            </a:r>
            <a:r>
              <a:rPr lang="de-CH" dirty="0" smtClean="0"/>
              <a:t> &amp; Outlook</a:t>
            </a:r>
            <a:endParaRPr lang="de-CH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Matthias Krebs, Simon Laube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</a:t>
            </a:fld>
            <a:endParaRPr lang="de-DE"/>
          </a:p>
        </p:txBody>
      </p:sp>
      <p:sp>
        <p:nvSpPr>
          <p:cNvPr id="12" name="Titel 11"/>
          <p:cNvSpPr>
            <a:spLocks noGrp="1"/>
          </p:cNvSpPr>
          <p:nvPr>
            <p:ph type="title"/>
          </p:nvPr>
        </p:nvSpPr>
        <p:spPr>
          <a:xfrm>
            <a:off x="323850" y="620714"/>
            <a:ext cx="8496300" cy="972000"/>
          </a:xfrm>
        </p:spPr>
        <p:txBody>
          <a:bodyPr/>
          <a:lstStyle/>
          <a:p>
            <a:r>
              <a:rPr lang="de-CH" dirty="0" smtClean="0"/>
              <a:t>Content</a:t>
            </a:r>
            <a:endParaRPr lang="de-CH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28.05.2014</a:t>
            </a:r>
            <a:endParaRPr lang="de-DE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Matthias Krebs, Simon Laube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20</a:t>
            </a:fld>
            <a:endParaRPr lang="de-DE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Outlook</a:t>
            </a:r>
            <a:endParaRPr lang="de-CH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28.05.2014</a:t>
            </a:r>
            <a:endParaRPr lang="de-DE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FANCY SLIDE</a:t>
            </a:r>
          </a:p>
          <a:p>
            <a:r>
              <a:rPr lang="de-CH" dirty="0" smtClean="0"/>
              <a:t>Parameters </a:t>
            </a:r>
            <a:endParaRPr lang="de-CH" dirty="0"/>
          </a:p>
        </p:txBody>
      </p:sp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Matthias Krebs, Simon Laube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Motivation</a:t>
            </a:r>
            <a:endParaRPr lang="de-CH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28.05.2014</a:t>
            </a:r>
            <a:endParaRPr lang="de-DE" dirty="0"/>
          </a:p>
        </p:txBody>
      </p:sp>
      <p:pic>
        <p:nvPicPr>
          <p:cNvPr id="6" name="Picture 3" descr="C:\Users\Matthias\AppData\Local\Microsoft\Windows\INetCache\IE\M3XKW46T\skye_cad.png"/>
          <p:cNvPicPr>
            <a:picLocks noChangeAspect="1" noChangeArrowheads="1"/>
          </p:cNvPicPr>
          <p:nvPr/>
        </p:nvPicPr>
        <p:blipFill>
          <a:blip r:embed="rId2" cstate="print"/>
          <a:srcRect l="13506"/>
          <a:stretch>
            <a:fillRect/>
          </a:stretch>
        </p:blipFill>
        <p:spPr bwMode="auto">
          <a:xfrm>
            <a:off x="4979963" y="3205859"/>
            <a:ext cx="4164037" cy="3102867"/>
          </a:xfrm>
          <a:prstGeom prst="rect">
            <a:avLst/>
          </a:prstGeom>
          <a:noFill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Matthias Krebs, Simon Laube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System </a:t>
            </a:r>
            <a:r>
              <a:rPr lang="de-CH" dirty="0" err="1" smtClean="0"/>
              <a:t>Overview</a:t>
            </a:r>
            <a:endParaRPr lang="de-CH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28.05.2014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1806038" y="2229068"/>
            <a:ext cx="14208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 smtClean="0"/>
              <a:t>4 </a:t>
            </a:r>
            <a:r>
              <a:rPr lang="de-CH" dirty="0" err="1" smtClean="0"/>
              <a:t>Actuation</a:t>
            </a:r>
            <a:r>
              <a:rPr lang="de-CH" dirty="0" smtClean="0"/>
              <a:t> Units (AU)</a:t>
            </a:r>
            <a:endParaRPr lang="de-CH" dirty="0"/>
          </a:p>
        </p:txBody>
      </p:sp>
      <p:pic>
        <p:nvPicPr>
          <p:cNvPr id="10" name="Picture 3" descr="C:\Users\Matthias\AppData\Local\Microsoft\Windows\INetCache\IE\M3XKW46T\skye_cad.pn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 l="18095"/>
          <a:stretch>
            <a:fillRect/>
          </a:stretch>
        </p:blipFill>
        <p:spPr bwMode="auto">
          <a:xfrm>
            <a:off x="3460652" y="2024063"/>
            <a:ext cx="5350106" cy="4210050"/>
          </a:xfrm>
          <a:prstGeom prst="rect">
            <a:avLst/>
          </a:prstGeom>
          <a:noFill/>
        </p:spPr>
      </p:pic>
      <p:cxnSp>
        <p:nvCxnSpPr>
          <p:cNvPr id="12" name="Gerade Verbindung mit Pfeil 11"/>
          <p:cNvCxnSpPr>
            <a:stCxn id="9" idx="3"/>
          </p:cNvCxnSpPr>
          <p:nvPr/>
        </p:nvCxnSpPr>
        <p:spPr>
          <a:xfrm>
            <a:off x="3226875" y="2552234"/>
            <a:ext cx="1417133" cy="2100902"/>
          </a:xfrm>
          <a:prstGeom prst="straightConnector1">
            <a:avLst/>
          </a:prstGeom>
          <a:ln w="1905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/>
          <p:cNvCxnSpPr>
            <a:stCxn id="9" idx="3"/>
          </p:cNvCxnSpPr>
          <p:nvPr/>
        </p:nvCxnSpPr>
        <p:spPr>
          <a:xfrm>
            <a:off x="3226875" y="2552234"/>
            <a:ext cx="3505365" cy="2244918"/>
          </a:xfrm>
          <a:prstGeom prst="straightConnector1">
            <a:avLst/>
          </a:prstGeom>
          <a:ln w="1905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/>
          <p:cNvCxnSpPr>
            <a:stCxn id="9" idx="3"/>
          </p:cNvCxnSpPr>
          <p:nvPr/>
        </p:nvCxnSpPr>
        <p:spPr>
          <a:xfrm flipV="1">
            <a:off x="3226875" y="2348880"/>
            <a:ext cx="1993197" cy="203354"/>
          </a:xfrm>
          <a:prstGeom prst="straightConnector1">
            <a:avLst/>
          </a:prstGeom>
          <a:ln w="1905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21"/>
          <p:cNvCxnSpPr>
            <a:stCxn id="9" idx="3"/>
          </p:cNvCxnSpPr>
          <p:nvPr/>
        </p:nvCxnSpPr>
        <p:spPr>
          <a:xfrm>
            <a:off x="3226875" y="2552234"/>
            <a:ext cx="409021" cy="1020782"/>
          </a:xfrm>
          <a:prstGeom prst="line">
            <a:avLst/>
          </a:prstGeom>
          <a:ln w="19050">
            <a:solidFill>
              <a:srgbClr val="00B0F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feld 24"/>
          <p:cNvSpPr txBox="1"/>
          <p:nvPr/>
        </p:nvSpPr>
        <p:spPr>
          <a:xfrm>
            <a:off x="7472214" y="2504440"/>
            <a:ext cx="14208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 smtClean="0"/>
              <a:t>Electronics:</a:t>
            </a:r>
          </a:p>
          <a:p>
            <a:pPr>
              <a:buFontTx/>
              <a:buChar char="-"/>
            </a:pPr>
            <a:r>
              <a:rPr lang="de-CH" dirty="0" smtClean="0"/>
              <a:t> IMU</a:t>
            </a:r>
          </a:p>
          <a:p>
            <a:pPr>
              <a:buFontTx/>
              <a:buChar char="-"/>
            </a:pPr>
            <a:r>
              <a:rPr lang="de-CH" dirty="0" smtClean="0"/>
              <a:t> Controller</a:t>
            </a:r>
          </a:p>
          <a:p>
            <a:pPr>
              <a:buFontTx/>
              <a:buChar char="-"/>
            </a:pPr>
            <a:r>
              <a:rPr lang="de-CH" dirty="0" smtClean="0"/>
              <a:t> </a:t>
            </a:r>
            <a:r>
              <a:rPr lang="de-CH" dirty="0" err="1" smtClean="0"/>
              <a:t>XBee</a:t>
            </a:r>
            <a:endParaRPr lang="de-CH" dirty="0"/>
          </a:p>
        </p:txBody>
      </p:sp>
      <p:cxnSp>
        <p:nvCxnSpPr>
          <p:cNvPr id="27" name="Gerade Verbindung mit Pfeil 26"/>
          <p:cNvCxnSpPr>
            <a:stCxn id="25" idx="1"/>
          </p:cNvCxnSpPr>
          <p:nvPr/>
        </p:nvCxnSpPr>
        <p:spPr>
          <a:xfrm flipH="1">
            <a:off x="6738425" y="3104605"/>
            <a:ext cx="733789" cy="398250"/>
          </a:xfrm>
          <a:prstGeom prst="straightConnector1">
            <a:avLst/>
          </a:prstGeom>
          <a:ln w="1905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mit Pfeil 28"/>
          <p:cNvCxnSpPr/>
          <p:nvPr/>
        </p:nvCxnSpPr>
        <p:spPr>
          <a:xfrm flipH="1">
            <a:off x="6203852" y="2136607"/>
            <a:ext cx="492369" cy="646331"/>
          </a:xfrm>
          <a:prstGeom prst="straightConnector1">
            <a:avLst/>
          </a:prstGeom>
          <a:ln w="1905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feld 29"/>
          <p:cNvSpPr txBox="1"/>
          <p:nvPr/>
        </p:nvSpPr>
        <p:spPr>
          <a:xfrm>
            <a:off x="6207292" y="1505634"/>
            <a:ext cx="21595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 err="1" smtClean="0"/>
              <a:t>Spherical</a:t>
            </a:r>
            <a:r>
              <a:rPr lang="de-CH" dirty="0" smtClean="0"/>
              <a:t> Hull </a:t>
            </a:r>
            <a:r>
              <a:rPr lang="de-CH" dirty="0" err="1" smtClean="0"/>
              <a:t>filled</a:t>
            </a:r>
            <a:r>
              <a:rPr lang="de-CH" dirty="0" smtClean="0"/>
              <a:t> </a:t>
            </a:r>
            <a:r>
              <a:rPr lang="de-CH" dirty="0" err="1" smtClean="0"/>
              <a:t>with</a:t>
            </a:r>
            <a:r>
              <a:rPr lang="de-CH" dirty="0" smtClean="0"/>
              <a:t> Helium</a:t>
            </a:r>
            <a:endParaRPr lang="de-CH" dirty="0"/>
          </a:p>
        </p:txBody>
      </p:sp>
      <p:grpSp>
        <p:nvGrpSpPr>
          <p:cNvPr id="48" name="Gruppieren 47"/>
          <p:cNvGrpSpPr/>
          <p:nvPr/>
        </p:nvGrpSpPr>
        <p:grpSpPr>
          <a:xfrm>
            <a:off x="323850" y="3434818"/>
            <a:ext cx="3122734" cy="2567984"/>
            <a:chOff x="323850" y="3434818"/>
            <a:chExt cx="3122734" cy="2567984"/>
          </a:xfrm>
        </p:grpSpPr>
        <p:pic>
          <p:nvPicPr>
            <p:cNvPr id="14338" name="Picture 2" descr="https://lh5.googleusercontent.com/xAZLUjOV1CkPt0JygaLdsX4N04o4VM9zlieHTwiJP-1mtwVz6sjFv340s6OWFgduIYzZq3zJePkrjAKHL1gn6FtkxpefHNdx0ccIN-rWMkbxR5NgA9bFu5upPVxdOmRJyDeH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23850" y="4097801"/>
              <a:ext cx="2867025" cy="1905001"/>
            </a:xfrm>
            <a:prstGeom prst="rect">
              <a:avLst/>
            </a:prstGeom>
            <a:noFill/>
          </p:spPr>
        </p:pic>
        <p:sp>
          <p:nvSpPr>
            <p:cNvPr id="31" name="Bogen 30"/>
            <p:cNvSpPr/>
            <p:nvPr/>
          </p:nvSpPr>
          <p:spPr>
            <a:xfrm>
              <a:off x="1355042" y="3761946"/>
              <a:ext cx="970671" cy="219212"/>
            </a:xfrm>
            <a:prstGeom prst="arc">
              <a:avLst>
                <a:gd name="adj1" fmla="val 18656482"/>
                <a:gd name="adj2" fmla="val 12432965"/>
              </a:avLst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cxnSp>
          <p:nvCxnSpPr>
            <p:cNvPr id="35" name="Gerade Verbindung 34"/>
            <p:cNvCxnSpPr/>
            <p:nvPr/>
          </p:nvCxnSpPr>
          <p:spPr>
            <a:xfrm flipV="1">
              <a:off x="1770038" y="3502855"/>
              <a:ext cx="36000" cy="1983546"/>
            </a:xfrm>
            <a:prstGeom prst="line">
              <a:avLst/>
            </a:prstGeom>
            <a:ln w="19050">
              <a:solidFill>
                <a:schemeClr val="tx1"/>
              </a:solidFill>
              <a:prstDash val="lgDash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Gerade Verbindung mit Pfeil 37"/>
            <p:cNvCxnSpPr/>
            <p:nvPr/>
          </p:nvCxnSpPr>
          <p:spPr>
            <a:xfrm>
              <a:off x="1997612" y="4485711"/>
              <a:ext cx="703385" cy="36000"/>
            </a:xfrm>
            <a:prstGeom prst="straightConnector1">
              <a:avLst/>
            </a:prstGeom>
            <a:ln w="38100">
              <a:solidFill>
                <a:srgbClr val="00B050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feld 45"/>
            <p:cNvSpPr txBox="1"/>
            <p:nvPr/>
          </p:nvSpPr>
          <p:spPr>
            <a:xfrm>
              <a:off x="825847" y="3434818"/>
              <a:ext cx="11349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CH" dirty="0" smtClean="0"/>
                <a:t>Rotation</a:t>
              </a:r>
              <a:endParaRPr lang="de-CH" dirty="0"/>
            </a:p>
          </p:txBody>
        </p:sp>
        <p:sp>
          <p:nvSpPr>
            <p:cNvPr id="45" name="Textfeld 44"/>
            <p:cNvSpPr txBox="1"/>
            <p:nvPr/>
          </p:nvSpPr>
          <p:spPr>
            <a:xfrm>
              <a:off x="2311645" y="4093702"/>
              <a:ext cx="11349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CH" dirty="0" err="1" smtClean="0"/>
                <a:t>Thrust</a:t>
              </a:r>
              <a:endParaRPr lang="de-CH" dirty="0"/>
            </a:p>
          </p:txBody>
        </p:sp>
      </p:grp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Matthias Krebs, Simon Laube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5</a:t>
            </a:fld>
            <a:endParaRPr lang="de-DE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System </a:t>
            </a:r>
            <a:r>
              <a:rPr lang="de-CH" dirty="0" err="1" smtClean="0"/>
              <a:t>Overview</a:t>
            </a:r>
            <a:endParaRPr lang="de-CH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28.05.2014</a:t>
            </a:r>
            <a:endParaRPr lang="de-DE" dirty="0"/>
          </a:p>
        </p:txBody>
      </p:sp>
      <p:grpSp>
        <p:nvGrpSpPr>
          <p:cNvPr id="117" name="Gruppieren 116"/>
          <p:cNvGrpSpPr/>
          <p:nvPr/>
        </p:nvGrpSpPr>
        <p:grpSpPr>
          <a:xfrm>
            <a:off x="1420837" y="1898922"/>
            <a:ext cx="3601329" cy="2933221"/>
            <a:chOff x="1125409" y="1898922"/>
            <a:chExt cx="3601329" cy="2933221"/>
          </a:xfrm>
        </p:grpSpPr>
        <p:sp>
          <p:nvSpPr>
            <p:cNvPr id="8" name="Abgerundetes Rechteck 7"/>
            <p:cNvSpPr/>
            <p:nvPr/>
          </p:nvSpPr>
          <p:spPr>
            <a:xfrm>
              <a:off x="1125409" y="2257755"/>
              <a:ext cx="3601329" cy="2574388"/>
            </a:xfrm>
            <a:prstGeom prst="roundRect">
              <a:avLst>
                <a:gd name="adj" fmla="val 6667"/>
              </a:avLst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0" name="Rechteck 9"/>
            <p:cNvSpPr/>
            <p:nvPr/>
          </p:nvSpPr>
          <p:spPr>
            <a:xfrm>
              <a:off x="1266085" y="2651653"/>
              <a:ext cx="1308295" cy="1547446"/>
            </a:xfrm>
            <a:prstGeom prst="rect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1" name="Textfeld 10"/>
            <p:cNvSpPr txBox="1"/>
            <p:nvPr/>
          </p:nvSpPr>
          <p:spPr>
            <a:xfrm>
              <a:off x="1603716" y="2834533"/>
              <a:ext cx="9566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de-CH" dirty="0" err="1" smtClean="0"/>
                <a:t>F</a:t>
              </a:r>
              <a:r>
                <a:rPr lang="de-CH" baseline="-25000" dirty="0" err="1" smtClean="0"/>
                <a:t>Blimp</a:t>
              </a:r>
              <a:endParaRPr lang="de-CH" baseline="-25000" dirty="0"/>
            </a:p>
          </p:txBody>
        </p:sp>
        <p:sp>
          <p:nvSpPr>
            <p:cNvPr id="12" name="Textfeld 11"/>
            <p:cNvSpPr txBox="1"/>
            <p:nvPr/>
          </p:nvSpPr>
          <p:spPr>
            <a:xfrm>
              <a:off x="1603716" y="3540931"/>
              <a:ext cx="9566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de-CH" dirty="0" err="1" smtClean="0"/>
                <a:t>M</a:t>
              </a:r>
              <a:r>
                <a:rPr lang="de-CH" baseline="-25000" dirty="0" err="1" smtClean="0"/>
                <a:t>Blimp</a:t>
              </a:r>
              <a:endParaRPr lang="de-CH" baseline="-25000" dirty="0"/>
            </a:p>
          </p:txBody>
        </p:sp>
        <p:sp>
          <p:nvSpPr>
            <p:cNvPr id="13" name="Rechteck 12"/>
            <p:cNvSpPr/>
            <p:nvPr/>
          </p:nvSpPr>
          <p:spPr>
            <a:xfrm>
              <a:off x="2968276" y="2651653"/>
              <a:ext cx="1308295" cy="1758462"/>
            </a:xfrm>
            <a:prstGeom prst="rect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4" name="Textfeld 13"/>
            <p:cNvSpPr txBox="1"/>
            <p:nvPr/>
          </p:nvSpPr>
          <p:spPr>
            <a:xfrm>
              <a:off x="3319968" y="2834533"/>
              <a:ext cx="9566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de-CH" dirty="0" err="1" smtClean="0"/>
                <a:t>F</a:t>
              </a:r>
              <a:r>
                <a:rPr lang="de-CH" baseline="-25000" dirty="0" err="1" smtClean="0"/>
                <a:t>Motors</a:t>
              </a:r>
              <a:endParaRPr lang="de-CH" baseline="-25000" dirty="0"/>
            </a:p>
          </p:txBody>
        </p:sp>
        <p:sp>
          <p:nvSpPr>
            <p:cNvPr id="15" name="Textfeld 14"/>
            <p:cNvSpPr txBox="1"/>
            <p:nvPr/>
          </p:nvSpPr>
          <p:spPr>
            <a:xfrm>
              <a:off x="3319968" y="3540931"/>
              <a:ext cx="9566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de-CH" dirty="0" err="1" smtClean="0"/>
                <a:t>α</a:t>
              </a:r>
              <a:r>
                <a:rPr lang="de-CH" baseline="-25000" dirty="0" err="1" smtClean="0"/>
                <a:t>Motors</a:t>
              </a:r>
              <a:endParaRPr lang="de-CH" baseline="-25000" dirty="0"/>
            </a:p>
          </p:txBody>
        </p:sp>
        <p:cxnSp>
          <p:nvCxnSpPr>
            <p:cNvPr id="17" name="Gerade Verbindung mit Pfeil 16"/>
            <p:cNvCxnSpPr/>
            <p:nvPr/>
          </p:nvCxnSpPr>
          <p:spPr>
            <a:xfrm>
              <a:off x="2574380" y="3017413"/>
              <a:ext cx="37982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mit Pfeil 17"/>
            <p:cNvCxnSpPr/>
            <p:nvPr/>
          </p:nvCxnSpPr>
          <p:spPr>
            <a:xfrm>
              <a:off x="2574380" y="3734865"/>
              <a:ext cx="37982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feld 27"/>
            <p:cNvSpPr txBox="1"/>
            <p:nvPr/>
          </p:nvSpPr>
          <p:spPr>
            <a:xfrm>
              <a:off x="1266085" y="2257755"/>
              <a:ext cx="12942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CH" dirty="0" smtClean="0"/>
                <a:t>Controller</a:t>
              </a:r>
              <a:endParaRPr lang="de-CH" dirty="0"/>
            </a:p>
          </p:txBody>
        </p:sp>
        <p:sp>
          <p:nvSpPr>
            <p:cNvPr id="29" name="Textfeld 28"/>
            <p:cNvSpPr txBox="1"/>
            <p:nvPr/>
          </p:nvSpPr>
          <p:spPr>
            <a:xfrm>
              <a:off x="2954208" y="2257755"/>
              <a:ext cx="12942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CH" dirty="0" err="1" smtClean="0"/>
                <a:t>Allocation</a:t>
              </a:r>
              <a:endParaRPr lang="de-CH" dirty="0"/>
            </a:p>
          </p:txBody>
        </p:sp>
        <p:grpSp>
          <p:nvGrpSpPr>
            <p:cNvPr id="111" name="Gruppieren 110"/>
            <p:cNvGrpSpPr/>
            <p:nvPr/>
          </p:nvGrpSpPr>
          <p:grpSpPr>
            <a:xfrm>
              <a:off x="2574380" y="2651653"/>
              <a:ext cx="2096088" cy="1083212"/>
              <a:chOff x="2574380" y="2651653"/>
              <a:chExt cx="2096088" cy="1083212"/>
            </a:xfrm>
          </p:grpSpPr>
          <p:sp>
            <p:nvSpPr>
              <p:cNvPr id="19" name="Textfeld 18"/>
              <p:cNvSpPr txBox="1"/>
              <p:nvPr/>
            </p:nvSpPr>
            <p:spPr>
              <a:xfrm>
                <a:off x="2574380" y="2651653"/>
                <a:ext cx="379828" cy="365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CH" dirty="0" smtClean="0"/>
                  <a:t>3</a:t>
                </a:r>
                <a:endParaRPr lang="de-CH" dirty="0"/>
              </a:p>
            </p:txBody>
          </p:sp>
          <p:sp>
            <p:nvSpPr>
              <p:cNvPr id="20" name="Textfeld 19"/>
              <p:cNvSpPr txBox="1"/>
              <p:nvPr/>
            </p:nvSpPr>
            <p:spPr>
              <a:xfrm>
                <a:off x="2588448" y="3358051"/>
                <a:ext cx="379828" cy="365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CH" dirty="0" smtClean="0"/>
                  <a:t>3</a:t>
                </a:r>
                <a:endParaRPr lang="de-CH" dirty="0"/>
              </a:p>
            </p:txBody>
          </p:sp>
          <p:sp>
            <p:nvSpPr>
              <p:cNvPr id="24" name="Textfeld 23"/>
              <p:cNvSpPr txBox="1"/>
              <p:nvPr/>
            </p:nvSpPr>
            <p:spPr>
              <a:xfrm>
                <a:off x="4290640" y="3369105"/>
                <a:ext cx="379828" cy="365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CH" dirty="0" smtClean="0"/>
                  <a:t>4</a:t>
                </a:r>
                <a:endParaRPr lang="de-CH" dirty="0"/>
              </a:p>
            </p:txBody>
          </p:sp>
          <p:sp>
            <p:nvSpPr>
              <p:cNvPr id="34" name="Textfeld 33"/>
              <p:cNvSpPr txBox="1"/>
              <p:nvPr/>
            </p:nvSpPr>
            <p:spPr>
              <a:xfrm>
                <a:off x="4276572" y="2662707"/>
                <a:ext cx="379828" cy="365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CH" dirty="0" smtClean="0"/>
                  <a:t>4</a:t>
                </a:r>
                <a:endParaRPr lang="de-CH" dirty="0"/>
              </a:p>
            </p:txBody>
          </p:sp>
        </p:grpSp>
        <p:sp>
          <p:nvSpPr>
            <p:cNvPr id="36" name="Textfeld 35"/>
            <p:cNvSpPr txBox="1"/>
            <p:nvPr/>
          </p:nvSpPr>
          <p:spPr>
            <a:xfrm>
              <a:off x="1674042" y="1898922"/>
              <a:ext cx="12942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CH" b="1" dirty="0" smtClean="0"/>
                <a:t>Controller</a:t>
              </a:r>
              <a:endParaRPr lang="de-CH" b="1" dirty="0"/>
            </a:p>
          </p:txBody>
        </p:sp>
        <p:cxnSp>
          <p:nvCxnSpPr>
            <p:cNvPr id="54" name="Gerade Verbindung 53"/>
            <p:cNvCxnSpPr/>
            <p:nvPr/>
          </p:nvCxnSpPr>
          <p:spPr>
            <a:xfrm flipV="1">
              <a:off x="2771329" y="4210153"/>
              <a:ext cx="0" cy="372926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Gerade Verbindung 57"/>
            <p:cNvCxnSpPr/>
            <p:nvPr/>
          </p:nvCxnSpPr>
          <p:spPr>
            <a:xfrm flipV="1">
              <a:off x="2771329" y="4203343"/>
              <a:ext cx="182879" cy="2348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2" name="Gruppieren 111"/>
            <p:cNvGrpSpPr/>
            <p:nvPr/>
          </p:nvGrpSpPr>
          <p:grpSpPr>
            <a:xfrm>
              <a:off x="2575384" y="2652659"/>
              <a:ext cx="2096088" cy="1083212"/>
              <a:chOff x="2574380" y="2651653"/>
              <a:chExt cx="2096088" cy="1083212"/>
            </a:xfrm>
          </p:grpSpPr>
          <p:sp>
            <p:nvSpPr>
              <p:cNvPr id="113" name="Textfeld 112"/>
              <p:cNvSpPr txBox="1"/>
              <p:nvPr/>
            </p:nvSpPr>
            <p:spPr>
              <a:xfrm>
                <a:off x="2574380" y="2651653"/>
                <a:ext cx="379828" cy="365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CH" dirty="0" smtClean="0">
                    <a:solidFill>
                      <a:srgbClr val="FF0000"/>
                    </a:solidFill>
                  </a:rPr>
                  <a:t>3</a:t>
                </a:r>
                <a:endParaRPr lang="de-CH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14" name="Textfeld 113"/>
              <p:cNvSpPr txBox="1"/>
              <p:nvPr/>
            </p:nvSpPr>
            <p:spPr>
              <a:xfrm>
                <a:off x="2588448" y="3358051"/>
                <a:ext cx="379828" cy="365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CH" dirty="0" smtClean="0">
                    <a:solidFill>
                      <a:srgbClr val="FF0000"/>
                    </a:solidFill>
                  </a:rPr>
                  <a:t>3</a:t>
                </a:r>
                <a:endParaRPr lang="de-CH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15" name="Textfeld 114"/>
              <p:cNvSpPr txBox="1"/>
              <p:nvPr/>
            </p:nvSpPr>
            <p:spPr>
              <a:xfrm>
                <a:off x="4290640" y="3369105"/>
                <a:ext cx="379828" cy="365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CH" dirty="0" smtClean="0">
                    <a:solidFill>
                      <a:srgbClr val="FF0000"/>
                    </a:solidFill>
                  </a:rPr>
                  <a:t>4</a:t>
                </a:r>
                <a:endParaRPr lang="de-CH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16" name="Textfeld 115"/>
              <p:cNvSpPr txBox="1"/>
              <p:nvPr/>
            </p:nvSpPr>
            <p:spPr>
              <a:xfrm>
                <a:off x="4276572" y="2662707"/>
                <a:ext cx="379828" cy="365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CH" dirty="0" smtClean="0">
                    <a:solidFill>
                      <a:srgbClr val="FF0000"/>
                    </a:solidFill>
                  </a:rPr>
                  <a:t>4</a:t>
                </a:r>
                <a:endParaRPr lang="de-CH" dirty="0">
                  <a:solidFill>
                    <a:srgbClr val="FF0000"/>
                  </a:solidFill>
                </a:endParaRPr>
              </a:p>
            </p:txBody>
          </p:sp>
        </p:grpSp>
      </p:grpSp>
      <p:grpSp>
        <p:nvGrpSpPr>
          <p:cNvPr id="119" name="Gruppieren 118"/>
          <p:cNvGrpSpPr/>
          <p:nvPr/>
        </p:nvGrpSpPr>
        <p:grpSpPr>
          <a:xfrm>
            <a:off x="3066757" y="1888423"/>
            <a:ext cx="5862771" cy="2943720"/>
            <a:chOff x="2771329" y="1888423"/>
            <a:chExt cx="5862771" cy="2943720"/>
          </a:xfrm>
        </p:grpSpPr>
        <p:sp>
          <p:nvSpPr>
            <p:cNvPr id="25" name="Abgerundetes Rechteck 24"/>
            <p:cNvSpPr/>
            <p:nvPr/>
          </p:nvSpPr>
          <p:spPr>
            <a:xfrm>
              <a:off x="5008100" y="2257755"/>
              <a:ext cx="3626000" cy="2574388"/>
            </a:xfrm>
            <a:prstGeom prst="roundRect">
              <a:avLst>
                <a:gd name="adj" fmla="val 6667"/>
              </a:avLst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27" name="Rechteck 26"/>
            <p:cNvSpPr/>
            <p:nvPr/>
          </p:nvSpPr>
          <p:spPr>
            <a:xfrm>
              <a:off x="5465299" y="2651654"/>
              <a:ext cx="1104315" cy="1547446"/>
            </a:xfrm>
            <a:prstGeom prst="rect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30" name="Textfeld 29"/>
            <p:cNvSpPr txBox="1"/>
            <p:nvPr/>
          </p:nvSpPr>
          <p:spPr>
            <a:xfrm>
              <a:off x="5366816" y="2268254"/>
              <a:ext cx="12942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CH" dirty="0" err="1" smtClean="0"/>
                <a:t>Actuation</a:t>
              </a:r>
              <a:endParaRPr lang="de-CH" dirty="0"/>
            </a:p>
          </p:txBody>
        </p:sp>
        <p:sp>
          <p:nvSpPr>
            <p:cNvPr id="31" name="Textfeld 30"/>
            <p:cNvSpPr txBox="1"/>
            <p:nvPr/>
          </p:nvSpPr>
          <p:spPr>
            <a:xfrm>
              <a:off x="6752498" y="2268254"/>
              <a:ext cx="18545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CH" dirty="0" smtClean="0"/>
                <a:t>Body Dynamics</a:t>
              </a:r>
              <a:endParaRPr lang="de-CH" dirty="0"/>
            </a:p>
          </p:txBody>
        </p:sp>
        <p:sp>
          <p:nvSpPr>
            <p:cNvPr id="32" name="Rechteck 31"/>
            <p:cNvSpPr/>
            <p:nvPr/>
          </p:nvSpPr>
          <p:spPr>
            <a:xfrm>
              <a:off x="7094810" y="2662707"/>
              <a:ext cx="1308295" cy="1547446"/>
            </a:xfrm>
            <a:prstGeom prst="rect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cxnSp>
          <p:nvCxnSpPr>
            <p:cNvPr id="21" name="Gerade Verbindung mit Pfeil 20"/>
            <p:cNvCxnSpPr/>
            <p:nvPr/>
          </p:nvCxnSpPr>
          <p:spPr>
            <a:xfrm>
              <a:off x="4296368" y="3028467"/>
              <a:ext cx="1168931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Gerade Verbindung mit Pfeil 21"/>
            <p:cNvCxnSpPr/>
            <p:nvPr/>
          </p:nvCxnSpPr>
          <p:spPr>
            <a:xfrm flipV="1">
              <a:off x="4296368" y="3734865"/>
              <a:ext cx="1168931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feld 36"/>
            <p:cNvSpPr txBox="1"/>
            <p:nvPr/>
          </p:nvSpPr>
          <p:spPr>
            <a:xfrm>
              <a:off x="5631760" y="1888423"/>
              <a:ext cx="12942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CH" b="1" dirty="0" smtClean="0"/>
                <a:t>System</a:t>
              </a:r>
              <a:endParaRPr lang="de-CH" b="1" dirty="0"/>
            </a:p>
          </p:txBody>
        </p:sp>
        <p:cxnSp>
          <p:nvCxnSpPr>
            <p:cNvPr id="38" name="Gerade Verbindung mit Pfeil 37"/>
            <p:cNvCxnSpPr/>
            <p:nvPr/>
          </p:nvCxnSpPr>
          <p:spPr>
            <a:xfrm>
              <a:off x="6569614" y="3014399"/>
              <a:ext cx="525196" cy="3014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Gerade Verbindung mit Pfeil 38"/>
            <p:cNvCxnSpPr/>
            <p:nvPr/>
          </p:nvCxnSpPr>
          <p:spPr>
            <a:xfrm>
              <a:off x="6569614" y="3731851"/>
              <a:ext cx="525196" cy="3014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feld 42"/>
            <p:cNvSpPr txBox="1"/>
            <p:nvPr/>
          </p:nvSpPr>
          <p:spPr>
            <a:xfrm>
              <a:off x="6583682" y="3355037"/>
              <a:ext cx="379828" cy="3657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CH" dirty="0" smtClean="0"/>
                <a:t>4</a:t>
              </a:r>
              <a:endParaRPr lang="de-CH" dirty="0"/>
            </a:p>
          </p:txBody>
        </p:sp>
        <p:sp>
          <p:nvSpPr>
            <p:cNvPr id="45" name="Textfeld 44"/>
            <p:cNvSpPr txBox="1"/>
            <p:nvPr/>
          </p:nvSpPr>
          <p:spPr>
            <a:xfrm>
              <a:off x="6569614" y="2648639"/>
              <a:ext cx="3798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CH" dirty="0" smtClean="0"/>
                <a:t>4</a:t>
              </a:r>
              <a:endParaRPr lang="de-CH" dirty="0"/>
            </a:p>
          </p:txBody>
        </p:sp>
        <p:sp>
          <p:nvSpPr>
            <p:cNvPr id="46" name="Textfeld 45"/>
            <p:cNvSpPr txBox="1"/>
            <p:nvPr/>
          </p:nvSpPr>
          <p:spPr>
            <a:xfrm>
              <a:off x="5631760" y="2832185"/>
              <a:ext cx="9566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de-CH" dirty="0" err="1" smtClean="0"/>
                <a:t>F</a:t>
              </a:r>
              <a:r>
                <a:rPr lang="de-CH" baseline="-25000" dirty="0" err="1" smtClean="0"/>
                <a:t>Motors</a:t>
              </a:r>
              <a:endParaRPr lang="de-CH" baseline="-25000" dirty="0"/>
            </a:p>
          </p:txBody>
        </p:sp>
        <p:sp>
          <p:nvSpPr>
            <p:cNvPr id="47" name="Textfeld 46"/>
            <p:cNvSpPr txBox="1"/>
            <p:nvPr/>
          </p:nvSpPr>
          <p:spPr>
            <a:xfrm>
              <a:off x="5631760" y="3538583"/>
              <a:ext cx="9566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de-CH" dirty="0" err="1" smtClean="0"/>
                <a:t>α</a:t>
              </a:r>
              <a:r>
                <a:rPr lang="de-CH" baseline="-25000" dirty="0" err="1" smtClean="0"/>
                <a:t>Motors</a:t>
              </a:r>
              <a:endParaRPr lang="de-CH" baseline="-25000" dirty="0"/>
            </a:p>
          </p:txBody>
        </p:sp>
        <p:cxnSp>
          <p:nvCxnSpPr>
            <p:cNvPr id="49" name="Gerade Verbindung 48"/>
            <p:cNvCxnSpPr/>
            <p:nvPr/>
          </p:nvCxnSpPr>
          <p:spPr>
            <a:xfrm flipV="1">
              <a:off x="6766566" y="3734865"/>
              <a:ext cx="0" cy="828000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Gerade Verbindung 51"/>
            <p:cNvCxnSpPr/>
            <p:nvPr/>
          </p:nvCxnSpPr>
          <p:spPr>
            <a:xfrm flipH="1" flipV="1">
              <a:off x="2771329" y="4591001"/>
              <a:ext cx="2683837" cy="0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Rechteck 61"/>
            <p:cNvSpPr/>
            <p:nvPr/>
          </p:nvSpPr>
          <p:spPr>
            <a:xfrm>
              <a:off x="5465299" y="4353843"/>
              <a:ext cx="1104315" cy="338848"/>
            </a:xfrm>
            <a:prstGeom prst="rect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CH" dirty="0" smtClean="0"/>
                <a:t>Encoder</a:t>
              </a:r>
              <a:endParaRPr lang="de-CH" dirty="0"/>
            </a:p>
          </p:txBody>
        </p:sp>
        <p:cxnSp>
          <p:nvCxnSpPr>
            <p:cNvPr id="65" name="Gerade Verbindung 64"/>
            <p:cNvCxnSpPr/>
            <p:nvPr/>
          </p:nvCxnSpPr>
          <p:spPr>
            <a:xfrm flipH="1">
              <a:off x="6583682" y="4562865"/>
              <a:ext cx="180000" cy="0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Textfeld 68"/>
            <p:cNvSpPr txBox="1"/>
            <p:nvPr/>
          </p:nvSpPr>
          <p:spPr>
            <a:xfrm>
              <a:off x="5022168" y="4255371"/>
              <a:ext cx="379828" cy="3657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CH" dirty="0" smtClean="0"/>
                <a:t>4</a:t>
              </a:r>
              <a:endParaRPr lang="de-CH" dirty="0"/>
            </a:p>
          </p:txBody>
        </p:sp>
        <p:pic>
          <p:nvPicPr>
            <p:cNvPr id="70" name="Picture 7" descr="C:\Eigene Dateien\Schule\ETH\9Semester\SemesterThesis\skye_cad_transp.png"/>
            <p:cNvPicPr>
              <a:picLocks noChangeAspect="1" noChangeArrowheads="1"/>
            </p:cNvPicPr>
            <p:nvPr/>
          </p:nvPicPr>
          <p:blipFill>
            <a:blip r:embed="rId2" cstate="print">
              <a:grayscl/>
            </a:blip>
            <a:srcRect l="14716" r="21902"/>
            <a:stretch>
              <a:fillRect/>
            </a:stretch>
          </p:blipFill>
          <p:spPr bwMode="auto">
            <a:xfrm>
              <a:off x="7094810" y="2683353"/>
              <a:ext cx="1348743" cy="1371503"/>
            </a:xfrm>
            <a:prstGeom prst="rect">
              <a:avLst/>
            </a:prstGeom>
            <a:noFill/>
          </p:spPr>
        </p:pic>
      </p:grpSp>
      <p:grpSp>
        <p:nvGrpSpPr>
          <p:cNvPr id="120" name="Gruppieren 119"/>
          <p:cNvGrpSpPr/>
          <p:nvPr/>
        </p:nvGrpSpPr>
        <p:grpSpPr>
          <a:xfrm>
            <a:off x="1252021" y="3731851"/>
            <a:ext cx="6792365" cy="2169542"/>
            <a:chOff x="956593" y="3731851"/>
            <a:chExt cx="6792365" cy="2169542"/>
          </a:xfrm>
        </p:grpSpPr>
        <p:sp>
          <p:nvSpPr>
            <p:cNvPr id="71" name="Abgerundetes Rechteck 70"/>
            <p:cNvSpPr/>
            <p:nvPr/>
          </p:nvSpPr>
          <p:spPr>
            <a:xfrm>
              <a:off x="3040352" y="5015129"/>
              <a:ext cx="3626000" cy="886264"/>
            </a:xfrm>
            <a:prstGeom prst="roundRect">
              <a:avLst>
                <a:gd name="adj" fmla="val 6667"/>
              </a:avLst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CH" dirty="0" smtClean="0"/>
                <a:t>State </a:t>
              </a:r>
              <a:r>
                <a:rPr lang="de-CH" dirty="0" err="1" smtClean="0"/>
                <a:t>Estimation</a:t>
              </a:r>
              <a:endParaRPr lang="de-CH" dirty="0"/>
            </a:p>
          </p:txBody>
        </p:sp>
        <p:cxnSp>
          <p:nvCxnSpPr>
            <p:cNvPr id="75" name="Gerade Verbindung 74"/>
            <p:cNvCxnSpPr>
              <a:stCxn id="32" idx="2"/>
            </p:cNvCxnSpPr>
            <p:nvPr/>
          </p:nvCxnSpPr>
          <p:spPr>
            <a:xfrm>
              <a:off x="7748958" y="4210153"/>
              <a:ext cx="0" cy="1248108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Gerade Verbindung 76"/>
            <p:cNvCxnSpPr>
              <a:endCxn id="71" idx="3"/>
            </p:cNvCxnSpPr>
            <p:nvPr/>
          </p:nvCxnSpPr>
          <p:spPr>
            <a:xfrm flipH="1">
              <a:off x="6666352" y="5458261"/>
              <a:ext cx="1082606" cy="0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Gerade Verbindung 82"/>
            <p:cNvCxnSpPr>
              <a:stCxn id="71" idx="1"/>
            </p:cNvCxnSpPr>
            <p:nvPr/>
          </p:nvCxnSpPr>
          <p:spPr>
            <a:xfrm flipH="1">
              <a:off x="956593" y="5458261"/>
              <a:ext cx="2083759" cy="0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Gerade Verbindung 84"/>
            <p:cNvCxnSpPr/>
            <p:nvPr/>
          </p:nvCxnSpPr>
          <p:spPr>
            <a:xfrm flipV="1">
              <a:off x="956593" y="3739327"/>
              <a:ext cx="0" cy="1718934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Gerade Verbindung 88"/>
            <p:cNvCxnSpPr/>
            <p:nvPr/>
          </p:nvCxnSpPr>
          <p:spPr>
            <a:xfrm>
              <a:off x="956593" y="3731851"/>
              <a:ext cx="309492" cy="3014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1" name="Gruppieren 120"/>
          <p:cNvGrpSpPr/>
          <p:nvPr/>
        </p:nvGrpSpPr>
        <p:grpSpPr>
          <a:xfrm>
            <a:off x="112548" y="2844975"/>
            <a:ext cx="1456878" cy="358890"/>
            <a:chOff x="301610" y="2859043"/>
            <a:chExt cx="986456" cy="338848"/>
          </a:xfrm>
        </p:grpSpPr>
        <p:cxnSp>
          <p:nvCxnSpPr>
            <p:cNvPr id="80" name="Gerade Verbindung mit Pfeil 79"/>
            <p:cNvCxnSpPr>
              <a:stCxn id="95" idx="3"/>
            </p:cNvCxnSpPr>
            <p:nvPr/>
          </p:nvCxnSpPr>
          <p:spPr>
            <a:xfrm flipV="1">
              <a:off x="1073150" y="3014399"/>
              <a:ext cx="214916" cy="14068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Rechteck 94"/>
            <p:cNvSpPr/>
            <p:nvPr/>
          </p:nvSpPr>
          <p:spPr>
            <a:xfrm>
              <a:off x="301610" y="2859043"/>
              <a:ext cx="771540" cy="338848"/>
            </a:xfrm>
            <a:prstGeom prst="rect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CH" dirty="0" err="1" smtClean="0"/>
                <a:t>Setpoint</a:t>
              </a:r>
              <a:endParaRPr lang="de-CH" dirty="0"/>
            </a:p>
          </p:txBody>
        </p:sp>
      </p:grp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Matthias Krebs, Simon Laube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6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Problem </a:t>
            </a:r>
            <a:r>
              <a:rPr lang="de-CH" dirty="0" err="1" smtClean="0"/>
              <a:t>Formulation</a:t>
            </a:r>
            <a:endParaRPr lang="de-CH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28.05.2014</a:t>
            </a:r>
            <a:endParaRPr lang="de-DE" dirty="0"/>
          </a:p>
        </p:txBody>
      </p:sp>
      <p:cxnSp>
        <p:nvCxnSpPr>
          <p:cNvPr id="8" name="Gerade Verbindung mit Pfeil 7"/>
          <p:cNvCxnSpPr>
            <a:endCxn id="16" idx="1"/>
          </p:cNvCxnSpPr>
          <p:nvPr/>
        </p:nvCxnSpPr>
        <p:spPr>
          <a:xfrm flipV="1">
            <a:off x="2364824" y="2477081"/>
            <a:ext cx="677921" cy="1491100"/>
          </a:xfrm>
          <a:prstGeom prst="straightConnector1">
            <a:avLst/>
          </a:prstGeom>
          <a:ln>
            <a:solidFill>
              <a:schemeClr val="accent2"/>
            </a:solidFill>
            <a:headEnd type="none" w="med" len="med"/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9" name="Gerade Verbindung mit Pfeil 8"/>
          <p:cNvCxnSpPr/>
          <p:nvPr/>
        </p:nvCxnSpPr>
        <p:spPr>
          <a:xfrm>
            <a:off x="2364824" y="3968181"/>
            <a:ext cx="677921" cy="1506867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0" name="Gerade Verbindung mit Pfeil 9"/>
          <p:cNvCxnSpPr>
            <a:stCxn id="16" idx="3"/>
          </p:cNvCxnSpPr>
          <p:nvPr/>
        </p:nvCxnSpPr>
        <p:spPr>
          <a:xfrm>
            <a:off x="4966138" y="2477081"/>
            <a:ext cx="1240432" cy="1588"/>
          </a:xfrm>
          <a:prstGeom prst="straightConnector1">
            <a:avLst/>
          </a:prstGeom>
          <a:ln>
            <a:solidFill>
              <a:schemeClr val="accent2"/>
            </a:solidFill>
            <a:headEnd type="none" w="med" len="med"/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1" name="Gerade Verbindung mit Pfeil 10"/>
          <p:cNvCxnSpPr>
            <a:endCxn id="17" idx="0"/>
          </p:cNvCxnSpPr>
          <p:nvPr/>
        </p:nvCxnSpPr>
        <p:spPr>
          <a:xfrm rot="5400000">
            <a:off x="6754980" y="3226174"/>
            <a:ext cx="442693" cy="796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2" name="Gerade Verbindung mit Pfeil 11"/>
          <p:cNvCxnSpPr>
            <a:stCxn id="18" idx="1"/>
          </p:cNvCxnSpPr>
          <p:nvPr/>
        </p:nvCxnSpPr>
        <p:spPr>
          <a:xfrm rot="5400000" flipH="1" flipV="1">
            <a:off x="6754581" y="4725556"/>
            <a:ext cx="442694" cy="1588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3" name="Gerade Verbindung mit Pfeil 12"/>
          <p:cNvCxnSpPr>
            <a:endCxn id="18" idx="2"/>
          </p:cNvCxnSpPr>
          <p:nvPr/>
        </p:nvCxnSpPr>
        <p:spPr>
          <a:xfrm>
            <a:off x="4966138" y="5475048"/>
            <a:ext cx="1240432" cy="1588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4" name="Gerade Verbindung mit Pfeil 13"/>
          <p:cNvCxnSpPr/>
          <p:nvPr/>
        </p:nvCxnSpPr>
        <p:spPr>
          <a:xfrm rot="10800000">
            <a:off x="4966139" y="3959308"/>
            <a:ext cx="1048093" cy="2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5" name="Gerade Verbindung mit Pfeil 14"/>
          <p:cNvCxnSpPr/>
          <p:nvPr/>
        </p:nvCxnSpPr>
        <p:spPr>
          <a:xfrm rot="5400000">
            <a:off x="3783095" y="4725556"/>
            <a:ext cx="442694" cy="1588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6" name="Abgerundetes Rechteck 15"/>
          <p:cNvSpPr/>
          <p:nvPr/>
        </p:nvSpPr>
        <p:spPr>
          <a:xfrm>
            <a:off x="3042745" y="1948936"/>
            <a:ext cx="1923393" cy="1056290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7" name="Abgerundetes Rechteck 16"/>
          <p:cNvSpPr/>
          <p:nvPr/>
        </p:nvSpPr>
        <p:spPr>
          <a:xfrm>
            <a:off x="6014231" y="3447919"/>
            <a:ext cx="1923393" cy="1056290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CH" dirty="0" err="1" smtClean="0"/>
              <a:t>Optimization</a:t>
            </a:r>
            <a:r>
              <a:rPr lang="de-CH" dirty="0" smtClean="0"/>
              <a:t> </a:t>
            </a:r>
            <a:r>
              <a:rPr lang="de-CH" dirty="0" err="1" smtClean="0"/>
              <a:t>Algorithm</a:t>
            </a:r>
            <a:endParaRPr lang="de-CH" dirty="0"/>
          </a:p>
        </p:txBody>
      </p:sp>
      <p:sp>
        <p:nvSpPr>
          <p:cNvPr id="18" name="Flussdiagramm: Daten 17"/>
          <p:cNvSpPr/>
          <p:nvPr/>
        </p:nvSpPr>
        <p:spPr>
          <a:xfrm>
            <a:off x="6014231" y="4946903"/>
            <a:ext cx="1923393" cy="1056290"/>
          </a:xfrm>
          <a:prstGeom prst="flowChartInputOutpu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CH" dirty="0" smtClean="0"/>
              <a:t>Model Output</a:t>
            </a:r>
            <a:endParaRPr lang="de-CH" dirty="0"/>
          </a:p>
        </p:txBody>
      </p:sp>
      <p:grpSp>
        <p:nvGrpSpPr>
          <p:cNvPr id="19" name="Gruppieren 18"/>
          <p:cNvGrpSpPr/>
          <p:nvPr/>
        </p:nvGrpSpPr>
        <p:grpSpPr>
          <a:xfrm>
            <a:off x="3042745" y="4946903"/>
            <a:ext cx="1923393" cy="1056290"/>
            <a:chOff x="3042745" y="4809743"/>
            <a:chExt cx="1923393" cy="1056290"/>
          </a:xfrm>
        </p:grpSpPr>
        <p:sp>
          <p:nvSpPr>
            <p:cNvPr id="20" name="Abgerundetes Rechteck 19"/>
            <p:cNvSpPr/>
            <p:nvPr/>
          </p:nvSpPr>
          <p:spPr>
            <a:xfrm>
              <a:off x="3042745" y="4809743"/>
              <a:ext cx="1923393" cy="1056290"/>
            </a:xfrm>
            <a:prstGeom prst="roundRect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CH" dirty="0" smtClean="0"/>
                <a:t>Model</a:t>
              </a:r>
            </a:p>
            <a:p>
              <a:pPr algn="ctr"/>
              <a:endParaRPr lang="de-CH" dirty="0"/>
            </a:p>
          </p:txBody>
        </p:sp>
        <p:graphicFrame>
          <p:nvGraphicFramePr>
            <p:cNvPr id="21" name="Objekt 20"/>
            <p:cNvGraphicFramePr>
              <a:graphicFrameLocks noChangeAspect="1"/>
            </p:cNvGraphicFramePr>
            <p:nvPr/>
          </p:nvGraphicFramePr>
          <p:xfrm>
            <a:off x="3494977" y="5360273"/>
            <a:ext cx="1013959" cy="426930"/>
          </p:xfrm>
          <a:graphic>
            <a:graphicData uri="http://schemas.openxmlformats.org/presentationml/2006/ole">
              <p:oleObj spid="_x0000_s1026" name="Formel" r:id="rId3" imgW="482400" imgH="203040" progId="Equation.3">
                <p:embed/>
              </p:oleObj>
            </a:graphicData>
          </a:graphic>
        </p:graphicFrame>
      </p:grpSp>
      <p:grpSp>
        <p:nvGrpSpPr>
          <p:cNvPr id="25" name="Gruppieren 24"/>
          <p:cNvGrpSpPr/>
          <p:nvPr/>
        </p:nvGrpSpPr>
        <p:grpSpPr>
          <a:xfrm>
            <a:off x="756742" y="3447919"/>
            <a:ext cx="1608082" cy="1040524"/>
            <a:chOff x="756742" y="3310759"/>
            <a:chExt cx="1608082" cy="1040524"/>
          </a:xfrm>
        </p:grpSpPr>
        <p:sp>
          <p:nvSpPr>
            <p:cNvPr id="26" name="Rechteck 25"/>
            <p:cNvSpPr/>
            <p:nvPr/>
          </p:nvSpPr>
          <p:spPr>
            <a:xfrm>
              <a:off x="756742" y="3310759"/>
              <a:ext cx="1608082" cy="1040524"/>
            </a:xfrm>
            <a:prstGeom prst="rect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CH" dirty="0" err="1" smtClean="0"/>
                <a:t>Actuator</a:t>
              </a:r>
              <a:r>
                <a:rPr lang="de-CH" dirty="0" smtClean="0"/>
                <a:t> Input Pattern    .</a:t>
              </a:r>
              <a:endParaRPr lang="de-CH" dirty="0"/>
            </a:p>
          </p:txBody>
        </p:sp>
        <p:graphicFrame>
          <p:nvGraphicFramePr>
            <p:cNvPr id="27" name="Object 6"/>
            <p:cNvGraphicFramePr>
              <a:graphicFrameLocks noChangeAspect="1"/>
            </p:cNvGraphicFramePr>
            <p:nvPr/>
          </p:nvGraphicFramePr>
          <p:xfrm>
            <a:off x="1888683" y="3854225"/>
            <a:ext cx="266700" cy="292100"/>
          </p:xfrm>
          <a:graphic>
            <a:graphicData uri="http://schemas.openxmlformats.org/presentationml/2006/ole">
              <p:oleObj spid="_x0000_s1028" name="Formel" r:id="rId4" imgW="126720" imgH="139680" progId="Equation.3">
                <p:embed/>
              </p:oleObj>
            </a:graphicData>
          </a:graphic>
        </p:graphicFrame>
      </p:grpSp>
      <p:pic>
        <p:nvPicPr>
          <p:cNvPr id="28" name="Picture 7" descr="C:\Eigene Dateien\Schule\ETH\9Semester\SemesterThesis\skye_cad_transp.png"/>
          <p:cNvPicPr>
            <a:picLocks noChangeAspect="1" noChangeArrowheads="1"/>
          </p:cNvPicPr>
          <p:nvPr/>
        </p:nvPicPr>
        <p:blipFill>
          <a:blip r:embed="rId5" cstate="print">
            <a:grayscl/>
          </a:blip>
          <a:srcRect l="14716" r="21902"/>
          <a:stretch>
            <a:fillRect/>
          </a:stretch>
        </p:blipFill>
        <p:spPr bwMode="auto">
          <a:xfrm>
            <a:off x="3333619" y="1712597"/>
            <a:ext cx="1348743" cy="1371503"/>
          </a:xfrm>
          <a:prstGeom prst="rect">
            <a:avLst/>
          </a:prstGeom>
          <a:noFill/>
        </p:spPr>
      </p:pic>
      <p:grpSp>
        <p:nvGrpSpPr>
          <p:cNvPr id="29" name="Gruppieren 28"/>
          <p:cNvGrpSpPr/>
          <p:nvPr/>
        </p:nvGrpSpPr>
        <p:grpSpPr>
          <a:xfrm>
            <a:off x="6014231" y="1948936"/>
            <a:ext cx="2201301" cy="1056290"/>
            <a:chOff x="6014231" y="1811776"/>
            <a:chExt cx="1923393" cy="1056290"/>
          </a:xfrm>
        </p:grpSpPr>
        <p:sp>
          <p:nvSpPr>
            <p:cNvPr id="30" name="Flussdiagramm: Daten 29"/>
            <p:cNvSpPr/>
            <p:nvPr/>
          </p:nvSpPr>
          <p:spPr>
            <a:xfrm>
              <a:off x="6014231" y="1811776"/>
              <a:ext cx="1923393" cy="1056290"/>
            </a:xfrm>
            <a:prstGeom prst="flowChartInputOutput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CH" dirty="0" smtClean="0"/>
                <a:t>IMU Data</a:t>
              </a:r>
            </a:p>
            <a:p>
              <a:pPr algn="ctr"/>
              <a:endParaRPr lang="de-CH" dirty="0"/>
            </a:p>
          </p:txBody>
        </p:sp>
        <p:graphicFrame>
          <p:nvGraphicFramePr>
            <p:cNvPr id="31" name="Object 5"/>
            <p:cNvGraphicFramePr>
              <a:graphicFrameLocks noChangeAspect="1"/>
            </p:cNvGraphicFramePr>
            <p:nvPr/>
          </p:nvGraphicFramePr>
          <p:xfrm>
            <a:off x="6813768" y="2336087"/>
            <a:ext cx="292100" cy="346075"/>
          </p:xfrm>
          <a:graphic>
            <a:graphicData uri="http://schemas.openxmlformats.org/presentationml/2006/ole">
              <p:oleObj spid="_x0000_s1029" name="Formel" r:id="rId6" imgW="139680" imgH="164880" progId="Equation.3">
                <p:embed/>
              </p:oleObj>
            </a:graphicData>
          </a:graphic>
        </p:graphicFrame>
      </p:grpSp>
      <p:sp>
        <p:nvSpPr>
          <p:cNvPr id="33" name="Flussdiagramm: Daten 32"/>
          <p:cNvSpPr/>
          <p:nvPr/>
        </p:nvSpPr>
        <p:spPr>
          <a:xfrm>
            <a:off x="2912017" y="3463240"/>
            <a:ext cx="2250279" cy="1056290"/>
          </a:xfrm>
          <a:prstGeom prst="flowChartInputOutpu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CH" dirty="0" smtClean="0"/>
              <a:t>Parameter</a:t>
            </a:r>
          </a:p>
          <a:p>
            <a:pPr algn="ctr"/>
            <a:endParaRPr lang="de-CH" dirty="0"/>
          </a:p>
        </p:txBody>
      </p:sp>
      <p:graphicFrame>
        <p:nvGraphicFramePr>
          <p:cNvPr id="24" name="Object 4"/>
          <p:cNvGraphicFramePr>
            <a:graphicFrameLocks noChangeAspect="1"/>
          </p:cNvGraphicFramePr>
          <p:nvPr/>
        </p:nvGraphicFramePr>
        <p:xfrm>
          <a:off x="3922390" y="3970688"/>
          <a:ext cx="266700" cy="371475"/>
        </p:xfrm>
        <a:graphic>
          <a:graphicData uri="http://schemas.openxmlformats.org/presentationml/2006/ole">
            <p:oleObj spid="_x0000_s1027" name="Formel" r:id="rId7" imgW="126720" imgH="177480" progId="Equation.3">
              <p:embed/>
            </p:oleObj>
          </a:graphicData>
        </a:graphic>
      </p:graphicFrame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Matthias Krebs, Simon Laube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7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Problem </a:t>
            </a:r>
            <a:r>
              <a:rPr lang="de-CH" dirty="0" err="1" smtClean="0"/>
              <a:t>Formulation</a:t>
            </a:r>
            <a:r>
              <a:rPr lang="de-CH" dirty="0" smtClean="0"/>
              <a:t>: Parameters</a:t>
            </a:r>
            <a:endParaRPr lang="de-CH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28.05.2014</a:t>
            </a:r>
            <a:endParaRPr lang="de-DE" dirty="0"/>
          </a:p>
        </p:txBody>
      </p:sp>
      <p:sp>
        <p:nvSpPr>
          <p:cNvPr id="12" name="Parallelogramm 11"/>
          <p:cNvSpPr/>
          <p:nvPr/>
        </p:nvSpPr>
        <p:spPr>
          <a:xfrm>
            <a:off x="1216855" y="1820078"/>
            <a:ext cx="6710289" cy="3195050"/>
          </a:xfrm>
          <a:prstGeom prst="parallelogram">
            <a:avLst>
              <a:gd name="adj" fmla="val 7625"/>
            </a:avLst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3" name="Parallelogramm 12"/>
          <p:cNvSpPr/>
          <p:nvPr/>
        </p:nvSpPr>
        <p:spPr>
          <a:xfrm>
            <a:off x="1554481" y="2073296"/>
            <a:ext cx="2489980" cy="2477598"/>
          </a:xfrm>
          <a:prstGeom prst="parallelogram">
            <a:avLst>
              <a:gd name="adj" fmla="val 7625"/>
            </a:avLst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4" name="Parallelogramm 13"/>
          <p:cNvSpPr/>
          <p:nvPr/>
        </p:nvSpPr>
        <p:spPr>
          <a:xfrm>
            <a:off x="1636541" y="2155356"/>
            <a:ext cx="2489980" cy="2477598"/>
          </a:xfrm>
          <a:prstGeom prst="parallelogram">
            <a:avLst>
              <a:gd name="adj" fmla="val 7625"/>
            </a:avLst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5" name="Parallelogramm 14"/>
          <p:cNvSpPr/>
          <p:nvPr/>
        </p:nvSpPr>
        <p:spPr>
          <a:xfrm>
            <a:off x="1718601" y="2237416"/>
            <a:ext cx="2489980" cy="2477598"/>
          </a:xfrm>
          <a:prstGeom prst="parallelogram">
            <a:avLst>
              <a:gd name="adj" fmla="val 7625"/>
            </a:avLst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6" name="Parallelogramm 15"/>
          <p:cNvSpPr/>
          <p:nvPr/>
        </p:nvSpPr>
        <p:spPr>
          <a:xfrm>
            <a:off x="1814729" y="2333544"/>
            <a:ext cx="2489980" cy="2477598"/>
          </a:xfrm>
          <a:prstGeom prst="parallelogram">
            <a:avLst>
              <a:gd name="adj" fmla="val 7625"/>
            </a:avLst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8" name="Textfeld 17"/>
          <p:cNvSpPr txBox="1"/>
          <p:nvPr/>
        </p:nvSpPr>
        <p:spPr>
          <a:xfrm>
            <a:off x="2060917" y="2375748"/>
            <a:ext cx="2243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Actuator Arrangement</a:t>
            </a:r>
            <a:endParaRPr lang="de-CH" sz="1600" dirty="0"/>
          </a:p>
        </p:txBody>
      </p:sp>
      <p:sp>
        <p:nvSpPr>
          <p:cNvPr id="19" name="Parallelogramm 18"/>
          <p:cNvSpPr/>
          <p:nvPr/>
        </p:nvSpPr>
        <p:spPr>
          <a:xfrm>
            <a:off x="2025744" y="2714303"/>
            <a:ext cx="2100777" cy="739312"/>
          </a:xfrm>
          <a:prstGeom prst="parallelogram">
            <a:avLst>
              <a:gd name="adj" fmla="val 7625"/>
            </a:avLst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Orientation SO</a:t>
            </a:r>
            <a:r>
              <a:rPr lang="de-CH" dirty="0" smtClean="0"/>
              <a:t>(3)</a:t>
            </a:r>
            <a:endParaRPr lang="de-CH" dirty="0"/>
          </a:p>
        </p:txBody>
      </p:sp>
      <p:sp>
        <p:nvSpPr>
          <p:cNvPr id="20" name="Parallelogramm 19"/>
          <p:cNvSpPr/>
          <p:nvPr/>
        </p:nvSpPr>
        <p:spPr>
          <a:xfrm>
            <a:off x="1943684" y="3606015"/>
            <a:ext cx="2100777" cy="739312"/>
          </a:xfrm>
          <a:prstGeom prst="parallelogram">
            <a:avLst>
              <a:gd name="adj" fmla="val 7625"/>
            </a:avLst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Position</a:t>
            </a:r>
            <a:br>
              <a:rPr lang="en-US" dirty="0" smtClean="0"/>
            </a:br>
            <a:r>
              <a:rPr lang="en-US" dirty="0" smtClean="0">
                <a:latin typeface="Mathematica7" pitchFamily="2" charset="0"/>
                <a:ea typeface="Mathematica7" pitchFamily="2" charset="0"/>
              </a:rPr>
              <a:t>R</a:t>
            </a:r>
            <a:r>
              <a:rPr lang="en-US" baseline="30000" dirty="0" smtClean="0"/>
              <a:t>3</a:t>
            </a:r>
            <a:endParaRPr lang="de-CH" baseline="30000" dirty="0"/>
          </a:p>
        </p:txBody>
      </p:sp>
      <p:sp>
        <p:nvSpPr>
          <p:cNvPr id="21" name="Parallelogramm 20"/>
          <p:cNvSpPr/>
          <p:nvPr/>
        </p:nvSpPr>
        <p:spPr>
          <a:xfrm>
            <a:off x="5155809" y="2062364"/>
            <a:ext cx="2424334" cy="739312"/>
          </a:xfrm>
          <a:prstGeom prst="parallelogram">
            <a:avLst>
              <a:gd name="adj" fmla="val 7625"/>
            </a:avLst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Center of Gravity</a:t>
            </a:r>
            <a:br>
              <a:rPr lang="en-US" dirty="0" smtClean="0"/>
            </a:br>
            <a:r>
              <a:rPr lang="en-US" dirty="0" smtClean="0">
                <a:latin typeface="Mathematica7" pitchFamily="2" charset="0"/>
                <a:ea typeface="Mathematica7" pitchFamily="2" charset="0"/>
              </a:rPr>
              <a:t>R</a:t>
            </a:r>
            <a:r>
              <a:rPr lang="en-US" baseline="30000" dirty="0" smtClean="0"/>
              <a:t>3</a:t>
            </a:r>
            <a:endParaRPr lang="de-CH" baseline="30000" dirty="0"/>
          </a:p>
        </p:txBody>
      </p:sp>
      <p:sp>
        <p:nvSpPr>
          <p:cNvPr id="22" name="Parallelogramm 21"/>
          <p:cNvSpPr/>
          <p:nvPr/>
        </p:nvSpPr>
        <p:spPr>
          <a:xfrm>
            <a:off x="5071401" y="3083959"/>
            <a:ext cx="2424334" cy="739312"/>
          </a:xfrm>
          <a:prstGeom prst="parallelogram">
            <a:avLst>
              <a:gd name="adj" fmla="val 7625"/>
            </a:avLst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Inertia Tensor</a:t>
            </a:r>
            <a:br>
              <a:rPr lang="en-US" dirty="0" smtClean="0"/>
            </a:br>
            <a:r>
              <a:rPr lang="en-US" dirty="0" smtClean="0"/>
              <a:t>Sym(3)</a:t>
            </a:r>
            <a:endParaRPr lang="de-CH" baseline="30000" dirty="0"/>
          </a:p>
        </p:txBody>
      </p:sp>
      <p:sp>
        <p:nvSpPr>
          <p:cNvPr id="23" name="Parallelogramm 22"/>
          <p:cNvSpPr/>
          <p:nvPr/>
        </p:nvSpPr>
        <p:spPr>
          <a:xfrm>
            <a:off x="5015129" y="4071830"/>
            <a:ext cx="2424334" cy="739312"/>
          </a:xfrm>
          <a:prstGeom prst="parallelogram">
            <a:avLst>
              <a:gd name="adj" fmla="val 7625"/>
            </a:avLst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Radius</a:t>
            </a:r>
            <a:br>
              <a:rPr lang="en-US" dirty="0" smtClean="0"/>
            </a:br>
            <a:r>
              <a:rPr lang="en-US" dirty="0" smtClean="0">
                <a:latin typeface="Mathematica7" pitchFamily="2" charset="0"/>
                <a:ea typeface="Mathematica7" pitchFamily="2" charset="0"/>
              </a:rPr>
              <a:t>R</a:t>
            </a:r>
            <a:endParaRPr lang="de-CH" baseline="30000" dirty="0">
              <a:latin typeface="Mathematica7" pitchFamily="2" charset="0"/>
              <a:ea typeface="Mathematica7" pitchFamily="2" charset="0"/>
            </a:endParaRPr>
          </a:p>
        </p:txBody>
      </p:sp>
      <p:grpSp>
        <p:nvGrpSpPr>
          <p:cNvPr id="25" name="Gruppieren 24"/>
          <p:cNvGrpSpPr/>
          <p:nvPr/>
        </p:nvGrpSpPr>
        <p:grpSpPr>
          <a:xfrm>
            <a:off x="914400" y="3453615"/>
            <a:ext cx="4698722" cy="2090842"/>
            <a:chOff x="914400" y="3453615"/>
            <a:chExt cx="4698722" cy="2090842"/>
          </a:xfrm>
        </p:grpSpPr>
        <p:sp>
          <p:nvSpPr>
            <p:cNvPr id="26" name="Textfeld 25"/>
            <p:cNvSpPr txBox="1"/>
            <p:nvPr/>
          </p:nvSpPr>
          <p:spPr>
            <a:xfrm>
              <a:off x="914400" y="5175125"/>
              <a:ext cx="46987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dirty="0" err="1" smtClean="0"/>
                <a:t>Full</a:t>
              </a:r>
              <a:r>
                <a:rPr lang="de-CH" dirty="0" smtClean="0"/>
                <a:t> Parameter </a:t>
              </a:r>
              <a:r>
                <a:rPr lang="de-CH" dirty="0" err="1" smtClean="0"/>
                <a:t>set</a:t>
              </a:r>
              <a:r>
                <a:rPr lang="de-CH" dirty="0" smtClean="0"/>
                <a:t> </a:t>
              </a:r>
              <a:r>
                <a:rPr lang="de-CH" dirty="0" err="1" smtClean="0"/>
                <a:t>is</a:t>
              </a:r>
              <a:r>
                <a:rPr lang="de-CH" dirty="0" smtClean="0"/>
                <a:t> </a:t>
              </a:r>
              <a:r>
                <a:rPr lang="de-CH" dirty="0" err="1" smtClean="0"/>
                <a:t>only</a:t>
              </a:r>
              <a:r>
                <a:rPr lang="de-CH" dirty="0" smtClean="0"/>
                <a:t> </a:t>
              </a:r>
              <a:r>
                <a:rPr lang="de-CH" dirty="0" err="1" smtClean="0"/>
                <a:t>jointly</a:t>
              </a:r>
              <a:r>
                <a:rPr lang="de-CH" dirty="0" smtClean="0"/>
                <a:t> observable</a:t>
              </a:r>
              <a:endParaRPr lang="de-CH" dirty="0"/>
            </a:p>
          </p:txBody>
        </p:sp>
        <p:cxnSp>
          <p:nvCxnSpPr>
            <p:cNvPr id="27" name="Gerade Verbindung mit Pfeil 26"/>
            <p:cNvCxnSpPr/>
            <p:nvPr/>
          </p:nvCxnSpPr>
          <p:spPr>
            <a:xfrm flipV="1">
              <a:off x="4126521" y="3453615"/>
              <a:ext cx="973066" cy="468928"/>
            </a:xfrm>
            <a:prstGeom prst="straightConnector1">
              <a:avLst/>
            </a:prstGeom>
            <a:ln w="28575">
              <a:headEnd type="triangle" w="med" len="med"/>
              <a:tailEnd type="triangle" w="med" len="med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mit Pfeil 27"/>
            <p:cNvCxnSpPr/>
            <p:nvPr/>
          </p:nvCxnSpPr>
          <p:spPr>
            <a:xfrm>
              <a:off x="4208581" y="4071830"/>
              <a:ext cx="834734" cy="369656"/>
            </a:xfrm>
            <a:prstGeom prst="straightConnector1">
              <a:avLst/>
            </a:prstGeom>
            <a:ln w="28575">
              <a:headEnd type="triangle" w="med" len="med"/>
              <a:tailEnd type="triangle" w="med" len="med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mit Pfeil 28"/>
            <p:cNvCxnSpPr/>
            <p:nvPr/>
          </p:nvCxnSpPr>
          <p:spPr>
            <a:xfrm flipV="1">
              <a:off x="5155809" y="3481735"/>
              <a:ext cx="56272" cy="987871"/>
            </a:xfrm>
            <a:prstGeom prst="straightConnector1">
              <a:avLst/>
            </a:prstGeom>
            <a:ln w="28575">
              <a:headEnd type="triangle" w="med" len="med"/>
              <a:tailEnd type="triangle" w="med" len="med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Matthias Krebs, Simon Laube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Problem </a:t>
            </a:r>
            <a:r>
              <a:rPr lang="de-CH" dirty="0" err="1" smtClean="0"/>
              <a:t>Formulation</a:t>
            </a:r>
            <a:r>
              <a:rPr lang="de-CH" dirty="0" smtClean="0"/>
              <a:t>: Parameters</a:t>
            </a:r>
            <a:endParaRPr lang="de-CH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28.05.2014</a:t>
            </a:r>
            <a:endParaRPr lang="de-DE" dirty="0"/>
          </a:p>
        </p:txBody>
      </p:sp>
      <p:sp>
        <p:nvSpPr>
          <p:cNvPr id="12" name="Parallelogramm 11"/>
          <p:cNvSpPr/>
          <p:nvPr/>
        </p:nvSpPr>
        <p:spPr>
          <a:xfrm>
            <a:off x="1216855" y="1820078"/>
            <a:ext cx="6710289" cy="3195050"/>
          </a:xfrm>
          <a:prstGeom prst="parallelogram">
            <a:avLst>
              <a:gd name="adj" fmla="val 7625"/>
            </a:avLst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3" name="Parallelogramm 12"/>
          <p:cNvSpPr/>
          <p:nvPr/>
        </p:nvSpPr>
        <p:spPr>
          <a:xfrm>
            <a:off x="1554481" y="2073296"/>
            <a:ext cx="2489980" cy="2477598"/>
          </a:xfrm>
          <a:prstGeom prst="parallelogram">
            <a:avLst>
              <a:gd name="adj" fmla="val 7625"/>
            </a:avLst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4" name="Parallelogramm 13"/>
          <p:cNvSpPr/>
          <p:nvPr/>
        </p:nvSpPr>
        <p:spPr>
          <a:xfrm>
            <a:off x="1636541" y="2155356"/>
            <a:ext cx="2489980" cy="2477598"/>
          </a:xfrm>
          <a:prstGeom prst="parallelogram">
            <a:avLst>
              <a:gd name="adj" fmla="val 7625"/>
            </a:avLst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5" name="Parallelogramm 14"/>
          <p:cNvSpPr/>
          <p:nvPr/>
        </p:nvSpPr>
        <p:spPr>
          <a:xfrm>
            <a:off x="1718601" y="2237416"/>
            <a:ext cx="2489980" cy="2477598"/>
          </a:xfrm>
          <a:prstGeom prst="parallelogram">
            <a:avLst>
              <a:gd name="adj" fmla="val 7625"/>
            </a:avLst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6" name="Parallelogramm 15"/>
          <p:cNvSpPr/>
          <p:nvPr/>
        </p:nvSpPr>
        <p:spPr>
          <a:xfrm>
            <a:off x="1814729" y="2333544"/>
            <a:ext cx="2489980" cy="2477598"/>
          </a:xfrm>
          <a:prstGeom prst="parallelogram">
            <a:avLst>
              <a:gd name="adj" fmla="val 7625"/>
            </a:avLst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8" name="Textfeld 17"/>
          <p:cNvSpPr txBox="1"/>
          <p:nvPr/>
        </p:nvSpPr>
        <p:spPr>
          <a:xfrm>
            <a:off x="2060917" y="2375748"/>
            <a:ext cx="2243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Actuator Arrangement</a:t>
            </a:r>
            <a:endParaRPr lang="de-CH" sz="1600" dirty="0"/>
          </a:p>
        </p:txBody>
      </p:sp>
      <p:sp>
        <p:nvSpPr>
          <p:cNvPr id="19" name="Parallelogramm 18"/>
          <p:cNvSpPr/>
          <p:nvPr/>
        </p:nvSpPr>
        <p:spPr>
          <a:xfrm>
            <a:off x="2025744" y="2714303"/>
            <a:ext cx="2100777" cy="739312"/>
          </a:xfrm>
          <a:prstGeom prst="parallelogram">
            <a:avLst>
              <a:gd name="adj" fmla="val 7625"/>
            </a:avLst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Orientation SO</a:t>
            </a:r>
            <a:r>
              <a:rPr lang="de-CH" dirty="0" smtClean="0"/>
              <a:t>(3)</a:t>
            </a:r>
            <a:endParaRPr lang="de-CH" dirty="0"/>
          </a:p>
        </p:txBody>
      </p:sp>
      <p:sp>
        <p:nvSpPr>
          <p:cNvPr id="20" name="Parallelogramm 19"/>
          <p:cNvSpPr/>
          <p:nvPr/>
        </p:nvSpPr>
        <p:spPr>
          <a:xfrm>
            <a:off x="1943684" y="3606015"/>
            <a:ext cx="2100777" cy="739312"/>
          </a:xfrm>
          <a:prstGeom prst="parallelogram">
            <a:avLst>
              <a:gd name="adj" fmla="val 7625"/>
            </a:avLst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Position</a:t>
            </a:r>
            <a:br>
              <a:rPr lang="en-US" dirty="0" smtClean="0"/>
            </a:br>
            <a:r>
              <a:rPr lang="en-US" dirty="0" smtClean="0">
                <a:latin typeface="Mathematica7" pitchFamily="2" charset="0"/>
                <a:ea typeface="Mathematica7" pitchFamily="2" charset="0"/>
              </a:rPr>
              <a:t>R</a:t>
            </a:r>
            <a:r>
              <a:rPr lang="en-US" baseline="30000" dirty="0" smtClean="0"/>
              <a:t>3</a:t>
            </a:r>
            <a:endParaRPr lang="de-CH" baseline="30000" dirty="0"/>
          </a:p>
        </p:txBody>
      </p:sp>
      <p:sp>
        <p:nvSpPr>
          <p:cNvPr id="21" name="Parallelogramm 20"/>
          <p:cNvSpPr/>
          <p:nvPr/>
        </p:nvSpPr>
        <p:spPr>
          <a:xfrm>
            <a:off x="5155809" y="2062364"/>
            <a:ext cx="2424334" cy="739312"/>
          </a:xfrm>
          <a:prstGeom prst="parallelogram">
            <a:avLst>
              <a:gd name="adj" fmla="val 7625"/>
            </a:avLst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Center of Gravity</a:t>
            </a:r>
            <a:br>
              <a:rPr lang="en-US" dirty="0" smtClean="0"/>
            </a:br>
            <a:r>
              <a:rPr lang="en-US" dirty="0" smtClean="0">
                <a:latin typeface="Mathematica7" pitchFamily="2" charset="0"/>
                <a:ea typeface="Mathematica7" pitchFamily="2" charset="0"/>
              </a:rPr>
              <a:t>R</a:t>
            </a:r>
            <a:r>
              <a:rPr lang="en-US" baseline="30000" dirty="0" smtClean="0"/>
              <a:t>3</a:t>
            </a:r>
            <a:endParaRPr lang="de-CH" baseline="30000" dirty="0"/>
          </a:p>
        </p:txBody>
      </p:sp>
      <p:sp>
        <p:nvSpPr>
          <p:cNvPr id="22" name="Parallelogramm 21"/>
          <p:cNvSpPr/>
          <p:nvPr/>
        </p:nvSpPr>
        <p:spPr>
          <a:xfrm>
            <a:off x="5071401" y="3083959"/>
            <a:ext cx="2424334" cy="739312"/>
          </a:xfrm>
          <a:prstGeom prst="parallelogram">
            <a:avLst>
              <a:gd name="adj" fmla="val 7625"/>
            </a:avLst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Inertia Tensor</a:t>
            </a:r>
            <a:br>
              <a:rPr lang="en-US" dirty="0" smtClean="0"/>
            </a:br>
            <a:r>
              <a:rPr lang="en-US" dirty="0" smtClean="0"/>
              <a:t>Sym(3)</a:t>
            </a:r>
            <a:endParaRPr lang="de-CH" baseline="30000" dirty="0"/>
          </a:p>
        </p:txBody>
      </p:sp>
      <p:sp>
        <p:nvSpPr>
          <p:cNvPr id="23" name="Parallelogramm 22"/>
          <p:cNvSpPr/>
          <p:nvPr/>
        </p:nvSpPr>
        <p:spPr>
          <a:xfrm>
            <a:off x="5015129" y="4071830"/>
            <a:ext cx="2424334" cy="739312"/>
          </a:xfrm>
          <a:prstGeom prst="parallelogram">
            <a:avLst>
              <a:gd name="adj" fmla="val 7625"/>
            </a:avLst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Radius</a:t>
            </a:r>
            <a:br>
              <a:rPr lang="en-US" dirty="0" smtClean="0"/>
            </a:br>
            <a:r>
              <a:rPr lang="en-US" dirty="0" smtClean="0">
                <a:latin typeface="Mathematica7" pitchFamily="2" charset="0"/>
                <a:ea typeface="Mathematica7" pitchFamily="2" charset="0"/>
              </a:rPr>
              <a:t>R</a:t>
            </a:r>
            <a:endParaRPr lang="de-CH" baseline="30000" dirty="0">
              <a:latin typeface="Mathematica7" pitchFamily="2" charset="0"/>
              <a:ea typeface="Mathematica7" pitchFamily="2" charset="0"/>
            </a:endParaRPr>
          </a:p>
        </p:txBody>
      </p:sp>
      <p:sp>
        <p:nvSpPr>
          <p:cNvPr id="35" name="Textfeld 34"/>
          <p:cNvSpPr txBox="1"/>
          <p:nvPr/>
        </p:nvSpPr>
        <p:spPr>
          <a:xfrm>
            <a:off x="914400" y="5175125"/>
            <a:ext cx="46987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 err="1" smtClean="0"/>
              <a:t>Full</a:t>
            </a:r>
            <a:r>
              <a:rPr lang="de-CH" dirty="0" smtClean="0"/>
              <a:t> Parameter </a:t>
            </a:r>
            <a:r>
              <a:rPr lang="de-CH" dirty="0" err="1" smtClean="0"/>
              <a:t>set</a:t>
            </a:r>
            <a:r>
              <a:rPr lang="de-CH" dirty="0" smtClean="0"/>
              <a:t> </a:t>
            </a:r>
            <a:r>
              <a:rPr lang="de-CH" dirty="0" err="1" smtClean="0"/>
              <a:t>is</a:t>
            </a:r>
            <a:r>
              <a:rPr lang="de-CH" dirty="0" smtClean="0"/>
              <a:t> </a:t>
            </a:r>
            <a:r>
              <a:rPr lang="de-CH" dirty="0" err="1" smtClean="0"/>
              <a:t>only</a:t>
            </a:r>
            <a:r>
              <a:rPr lang="de-CH" dirty="0" smtClean="0"/>
              <a:t> </a:t>
            </a:r>
            <a:r>
              <a:rPr lang="de-CH" dirty="0" err="1" smtClean="0"/>
              <a:t>jointly</a:t>
            </a:r>
            <a:r>
              <a:rPr lang="de-CH" dirty="0" smtClean="0"/>
              <a:t> observable</a:t>
            </a:r>
            <a:endParaRPr lang="de-CH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Angular Acceleration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Assume constant actuator states</a:t>
            </a:r>
          </a:p>
          <a:p>
            <a:pPr lvl="1"/>
            <a:r>
              <a:rPr lang="en-US" dirty="0" smtClean="0"/>
              <a:t>Neglect aerodynamic effects on rotation</a:t>
            </a:r>
          </a:p>
          <a:p>
            <a:endParaRPr lang="en-US" dirty="0" smtClean="0"/>
          </a:p>
        </p:txBody>
      </p:sp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Matthias Krebs, Simon Laube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9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Problem </a:t>
            </a:r>
            <a:r>
              <a:rPr lang="de-CH" dirty="0" err="1" smtClean="0"/>
              <a:t>Formulation</a:t>
            </a:r>
            <a:r>
              <a:rPr lang="de-CH" dirty="0" smtClean="0"/>
              <a:t>: System Model</a:t>
            </a:r>
            <a:endParaRPr lang="de-CH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28.05.2014</a:t>
            </a:r>
            <a:endParaRPr lang="de-DE" dirty="0"/>
          </a:p>
        </p:txBody>
      </p:sp>
      <p:pic>
        <p:nvPicPr>
          <p:cNvPr id="12290" name="Picture 2" descr="http://latex.codecogs.com/png.latex?%5Cinline%20%5Chuge%20%5Cmathbf%7Bf%7D%28%5Cmathbf%7Bx%7D%2C%5Cmathbf%7Bu%7D%2C%5Cboldsymbol%7B%5Ctheta%7D%29%20%3D%20%5Chat%7B%5Cboldsymbol%7B%5Calpha%7D%7D%20%3D%20%5Cmathbf%7BJ%7D%5E%7B-1%7D%20%28%5Cmathbf%7BM%7D%20-%20%5Cboldsymbol%7B%5Comega%7D%20%5Ctimes%20%5Cmathbf%7BJ%7D%20%5Cboldsymbol%7B%5Comega%7D%20%29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23900" y="2859991"/>
            <a:ext cx="4467225" cy="333375"/>
          </a:xfrm>
          <a:prstGeom prst="rect">
            <a:avLst/>
          </a:prstGeom>
          <a:noFill/>
        </p:spPr>
      </p:pic>
      <p:pic>
        <p:nvPicPr>
          <p:cNvPr id="12292" name="Picture 4" descr="http://latex.codecogs.com/png.latex?%5Cinline%20%5Chuge%20%5Cmathbf%7BM%7D_b%20%3D%20%5Csum_%7Bk%3D1%7D%5EN%20%7B%20%5Cleft%5B%20%5Cmathbf%7BC%7D_%7Bb%2Cm_k%7D%20%5Cleft%28%20%5Cmathbf%7Bp%7D%5E%7Bm_k%2Ccog%7D_%7Bm_k%7D%20%5Ctimes%20%5Cmathbf%7BF%7D_%7Bm_k%7D%20%5Cright%29%7D%20%5Cright%5D%20-%20%5Cleft%28%20%5Cmathbf%7Bp%7D%5E%7Bcob%2Ccog%7D_b%20%5Ctimes%20%28m%5Cmathbf%7BC%7D_%7Bb%2Cw%7D%5Cmathbf%7Bg%7D_w%29%20%5Cright%29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23900" y="3469591"/>
            <a:ext cx="7696200" cy="552450"/>
          </a:xfrm>
          <a:prstGeom prst="rect">
            <a:avLst/>
          </a:prstGeom>
          <a:noFill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eth_praesentation_4zu3_ETH8">
  <a:themeElements>
    <a:clrScheme name="ETH Zuerich - Fachwelt">
      <a:dk1>
        <a:sysClr val="windowText" lastClr="000000"/>
      </a:dk1>
      <a:lt1>
        <a:sysClr val="window" lastClr="FFFFFF"/>
      </a:lt1>
      <a:dk2>
        <a:srgbClr val="72791C"/>
      </a:dk2>
      <a:lt2>
        <a:srgbClr val="1269B0"/>
      </a:lt2>
      <a:accent1>
        <a:srgbClr val="91056A"/>
      </a:accent1>
      <a:accent2>
        <a:srgbClr val="6F6F64"/>
      </a:accent2>
      <a:accent3>
        <a:srgbClr val="A8322D"/>
      </a:accent3>
      <a:accent4>
        <a:srgbClr val="007A96"/>
      </a:accent4>
      <a:accent5>
        <a:srgbClr val="956013"/>
      </a:accent5>
      <a:accent6>
        <a:srgbClr val="FFFFFF"/>
      </a:accent6>
      <a:hlink>
        <a:srgbClr val="1269B0"/>
      </a:hlink>
      <a:folHlink>
        <a:srgbClr val="8CB63C"/>
      </a:folHlink>
    </a:clrScheme>
    <a:fontScheme name="ETH Zürich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ln/>
      </a:spPr>
      <a:bodyPr rtlCol="0" anchor="ctr"/>
      <a:lstStyle>
        <a:defPPr algn="ctr">
          <a:defRPr/>
        </a:defPPr>
      </a:lstStyle>
      <a:style>
        <a:lnRef idx="1">
          <a:schemeClr val="accent4"/>
        </a:lnRef>
        <a:fillRef idx="2">
          <a:schemeClr val="accent4"/>
        </a:fillRef>
        <a:effectRef idx="1">
          <a:schemeClr val="accent4"/>
        </a:effectRef>
        <a:fontRef idx="minor">
          <a:schemeClr val="dk1"/>
        </a:fontRef>
      </a:style>
    </a:spDef>
    <a:lnDef>
      <a:spPr>
        <a:ln w="19050">
          <a:solidFill>
            <a:schemeClr val="tx1"/>
          </a:solidFill>
          <a:headEnd type="none" w="med" len="med"/>
          <a:tailEnd type="triangl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eth_praesentation_4zu3_ETH8.potx</Template>
  <TotalTime>0</TotalTime>
  <Words>421</Words>
  <Application>Microsoft Office PowerPoint</Application>
  <PresentationFormat>Bildschirmpräsentation (4:3)</PresentationFormat>
  <Paragraphs>200</Paragraphs>
  <Slides>20</Slides>
  <Notes>0</Notes>
  <HiddenSlides>0</HiddenSlides>
  <MMClips>3</MMClips>
  <ScaleCrop>false</ScaleCrop>
  <HeadingPairs>
    <vt:vector size="6" baseType="variant"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20</vt:i4>
      </vt:variant>
    </vt:vector>
  </HeadingPairs>
  <TitlesOfParts>
    <vt:vector size="22" baseType="lpstr">
      <vt:lpstr>eth_praesentation_4zu3_ETH8</vt:lpstr>
      <vt:lpstr>Formel</vt:lpstr>
      <vt:lpstr>Estimation of Actuation Configuration for a Multi-Actuated Blimp</vt:lpstr>
      <vt:lpstr>Content</vt:lpstr>
      <vt:lpstr>Motivation</vt:lpstr>
      <vt:lpstr>System Overview</vt:lpstr>
      <vt:lpstr>System Overview</vt:lpstr>
      <vt:lpstr>Problem Formulation</vt:lpstr>
      <vt:lpstr>Problem Formulation: Parameters</vt:lpstr>
      <vt:lpstr>Problem Formulation: Parameters</vt:lpstr>
      <vt:lpstr>Problem Formulation: System Model</vt:lpstr>
      <vt:lpstr>Problem Formulation: Input Pattern</vt:lpstr>
      <vt:lpstr>Problem Formulation: Input Pattern</vt:lpstr>
      <vt:lpstr>Folie 12</vt:lpstr>
      <vt:lpstr>Problem Formulation: Optimization</vt:lpstr>
      <vt:lpstr>Results</vt:lpstr>
      <vt:lpstr>Results: Simulation</vt:lpstr>
      <vt:lpstr>Results: Experiments</vt:lpstr>
      <vt:lpstr>Results: „Ground Truth“ (Leica)</vt:lpstr>
      <vt:lpstr>Results: Compare Leica and Batch Solution</vt:lpstr>
      <vt:lpstr>Discussion</vt:lpstr>
      <vt:lpstr>Outlook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Folienmaster ETH Zürich</dc:title>
  <dc:creator>Andrea Lingk</dc:creator>
  <cp:lastModifiedBy>Matthias Krebs</cp:lastModifiedBy>
  <cp:revision>156</cp:revision>
  <cp:lastPrinted>2013-06-08T11:22:51Z</cp:lastPrinted>
  <dcterms:created xsi:type="dcterms:W3CDTF">2013-05-24T16:23:39Z</dcterms:created>
  <dcterms:modified xsi:type="dcterms:W3CDTF">2014-05-25T22:19:29Z</dcterms:modified>
</cp:coreProperties>
</file>